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7" r:id="rId1"/>
    <p:sldMasterId id="2147483850" r:id="rId2"/>
  </p:sldMasterIdLst>
  <p:notesMasterIdLst>
    <p:notesMasterId r:id="rId71"/>
  </p:notesMasterIdLst>
  <p:sldIdLst>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541" r:id="rId22"/>
    <p:sldId id="542" r:id="rId23"/>
    <p:sldId id="543" r:id="rId24"/>
    <p:sldId id="544" r:id="rId25"/>
    <p:sldId id="545" r:id="rId26"/>
    <p:sldId id="546" r:id="rId27"/>
    <p:sldId id="547" r:id="rId28"/>
    <p:sldId id="548" r:id="rId29"/>
    <p:sldId id="549" r:id="rId30"/>
    <p:sldId id="550" r:id="rId31"/>
    <p:sldId id="551" r:id="rId32"/>
    <p:sldId id="552" r:id="rId33"/>
    <p:sldId id="553" r:id="rId34"/>
    <p:sldId id="554" r:id="rId35"/>
    <p:sldId id="555" r:id="rId36"/>
    <p:sldId id="556" r:id="rId37"/>
    <p:sldId id="557" r:id="rId38"/>
    <p:sldId id="558" r:id="rId39"/>
    <p:sldId id="559" r:id="rId40"/>
    <p:sldId id="560" r:id="rId41"/>
    <p:sldId id="561" r:id="rId42"/>
    <p:sldId id="562" r:id="rId43"/>
    <p:sldId id="563" r:id="rId44"/>
    <p:sldId id="564" r:id="rId45"/>
    <p:sldId id="565" r:id="rId46"/>
    <p:sldId id="566" r:id="rId47"/>
    <p:sldId id="567" r:id="rId48"/>
    <p:sldId id="568" r:id="rId49"/>
    <p:sldId id="569" r:id="rId50"/>
    <p:sldId id="570" r:id="rId51"/>
    <p:sldId id="573" r:id="rId52"/>
    <p:sldId id="574" r:id="rId53"/>
    <p:sldId id="575" r:id="rId54"/>
    <p:sldId id="576" r:id="rId55"/>
    <p:sldId id="577" r:id="rId56"/>
    <p:sldId id="578" r:id="rId57"/>
    <p:sldId id="579" r:id="rId58"/>
    <p:sldId id="580" r:id="rId59"/>
    <p:sldId id="581" r:id="rId60"/>
    <p:sldId id="582" r:id="rId61"/>
    <p:sldId id="583" r:id="rId62"/>
    <p:sldId id="584" r:id="rId63"/>
    <p:sldId id="585" r:id="rId64"/>
    <p:sldId id="586" r:id="rId65"/>
    <p:sldId id="587" r:id="rId66"/>
    <p:sldId id="588" r:id="rId67"/>
    <p:sldId id="589" r:id="rId68"/>
    <p:sldId id="590" r:id="rId69"/>
    <p:sldId id="591" r:id="rId70"/>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04"/>
  </p:normalViewPr>
  <p:slideViewPr>
    <p:cSldViewPr showGuides="1">
      <p:cViewPr varScale="1">
        <p:scale>
          <a:sx n="70" d="100"/>
          <a:sy n="70" d="100"/>
        </p:scale>
        <p:origin x="660" y="48"/>
      </p:cViewPr>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CB2CB79-6D7A-9C48-8166-D1F4C9EAB92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12" charset="0"/>
                <a:ea typeface="+mn-ea"/>
                <a:cs typeface="+mn-cs"/>
              </a:defRPr>
            </a:lvl1pPr>
          </a:lstStyle>
          <a:p>
            <a:pPr>
              <a:defRPr/>
            </a:pPr>
            <a:endParaRPr lang="en-GB"/>
          </a:p>
        </p:txBody>
      </p:sp>
      <p:sp>
        <p:nvSpPr>
          <p:cNvPr id="3075" name="Rectangle 3">
            <a:extLst>
              <a:ext uri="{FF2B5EF4-FFF2-40B4-BE49-F238E27FC236}">
                <a16:creationId xmlns:a16="http://schemas.microsoft.com/office/drawing/2014/main" id="{0EE257A1-AB23-704E-A3CF-0264420C4859}"/>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12" charset="0"/>
                <a:ea typeface="+mn-ea"/>
                <a:cs typeface="+mn-cs"/>
              </a:defRPr>
            </a:lvl1pPr>
          </a:lstStyle>
          <a:p>
            <a:pPr>
              <a:defRPr/>
            </a:pPr>
            <a:endParaRPr lang="en-GB"/>
          </a:p>
        </p:txBody>
      </p:sp>
      <p:sp>
        <p:nvSpPr>
          <p:cNvPr id="25604" name="Rectangle 4">
            <a:extLst>
              <a:ext uri="{FF2B5EF4-FFF2-40B4-BE49-F238E27FC236}">
                <a16:creationId xmlns:a16="http://schemas.microsoft.com/office/drawing/2014/main" id="{F33E30A2-7846-4014-BBDC-96F83E93DCA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67733C1C-8E49-D24E-A136-F1FD92240BB4}"/>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078" name="Rectangle 6">
            <a:extLst>
              <a:ext uri="{FF2B5EF4-FFF2-40B4-BE49-F238E27FC236}">
                <a16:creationId xmlns:a16="http://schemas.microsoft.com/office/drawing/2014/main" id="{0B084602-6674-9940-9F3D-0EA68599DB81}"/>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12" charset="0"/>
                <a:ea typeface="+mn-ea"/>
                <a:cs typeface="+mn-cs"/>
              </a:defRPr>
            </a:lvl1pPr>
          </a:lstStyle>
          <a:p>
            <a:pPr>
              <a:defRPr/>
            </a:pPr>
            <a:endParaRPr lang="en-GB"/>
          </a:p>
        </p:txBody>
      </p:sp>
      <p:sp>
        <p:nvSpPr>
          <p:cNvPr id="3079" name="Rectangle 7">
            <a:extLst>
              <a:ext uri="{FF2B5EF4-FFF2-40B4-BE49-F238E27FC236}">
                <a16:creationId xmlns:a16="http://schemas.microsoft.com/office/drawing/2014/main" id="{26738F30-B9B2-8F40-8F42-C84F0F09A0A6}"/>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5DD4899-79B0-49CC-9D35-8268A5320D42}"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229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05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05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1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047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736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392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630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910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45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655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595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939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809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446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82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429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247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814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5510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998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01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758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724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030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275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288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548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765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533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267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684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0656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19685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352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531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209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776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363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885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354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5467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571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28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3367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529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778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03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45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45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6618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2889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6907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028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4891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998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4376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0667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029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417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478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29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044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24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04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308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1243013"/>
            <a:ext cx="447675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84C62-5BDF-4CE4-8266-30908DCAE9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918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2.jpeg"/><Relationship Id="rId4" Type="http://schemas.openxmlformats.org/officeDocument/2006/relationships/hyperlink" Target="https://twitter.com/_knust_"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facebook.com/knust.Ghana/" TargetMode="External"/><Relationship Id="rId5" Type="http://schemas.openxmlformats.org/officeDocument/2006/relationships/image" Target="../media/image2.jpeg"/><Relationship Id="rId4" Type="http://schemas.openxmlformats.org/officeDocument/2006/relationships/hyperlink" Target="https://twitter.com/_knust_"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4A2EFC5-FE0E-4770-929A-9089BA15251C}" type="datetime1">
              <a:rPr lang="en-US" smtClean="0"/>
              <a:t>11-Jan-21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3986098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3A817B-68D1-4C01-8037-F2F188B77A66}" type="datetime1">
              <a:rPr lang="en-US" smtClean="0"/>
              <a:t>11-Jan-21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3733155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A6D747-52A8-465F-B39C-995B652229F2}" type="datetime1">
              <a:rPr lang="en-US" smtClean="0"/>
              <a:t>11-Jan-21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4150028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00519B-2F3B-4816-A22B-042297816472}" type="datetime1">
              <a:rPr lang="en-US" smtClean="0"/>
              <a:t>11-Jan-21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pPr/>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459841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178AFE-265B-4BAE-8176-4216DAEDD79E}" type="datetime1">
              <a:rPr lang="en-US" smtClean="0">
                <a:solidFill>
                  <a:prstClr val="black">
                    <a:tint val="75000"/>
                  </a:prstClr>
                </a:solidFill>
              </a:rPr>
              <a:t>11-Jan-21</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a:solidFill>
                  <a:prstClr val="white"/>
                </a:solidFill>
              </a:endParaRPr>
            </a:p>
          </p:txBody>
        </p:sp>
        <p:sp>
          <p:nvSpPr>
            <p:cNvPr id="9" name="TextBox 8"/>
            <p:cNvSpPr txBox="1"/>
            <p:nvPr/>
          </p:nvSpPr>
          <p:spPr>
            <a:xfrm>
              <a:off x="5487656" y="241270"/>
              <a:ext cx="3445328" cy="415498"/>
            </a:xfrm>
            <a:prstGeom prst="rect">
              <a:avLst/>
            </a:prstGeom>
            <a:noFill/>
          </p:spPr>
          <p:txBody>
            <a:bodyPr wrap="square" rtlCol="0">
              <a:spAutoFit/>
            </a:bodyPr>
            <a:lstStyle/>
            <a:p>
              <a:pPr defTabSz="342900"/>
              <a:r>
                <a:rPr lang="en-US" sz="1050" dirty="0">
                  <a:solidFill>
                    <a:prstClr val="white"/>
                  </a:solidFill>
                  <a:latin typeface="Helvetica"/>
                  <a:cs typeface="Helvetica"/>
                </a:rPr>
                <a:t>Kwame Nkrumah University of </a:t>
              </a:r>
            </a:p>
            <a:p>
              <a:pPr defTabSz="342900"/>
              <a:r>
                <a:rPr lang="en-US" sz="1050" dirty="0">
                  <a:solidFill>
                    <a:prstClr val="white"/>
                  </a:solidFill>
                  <a:latin typeface="Helvetica"/>
                  <a:cs typeface="Helvetica"/>
                </a:rPr>
                <a:t>Science &amp; Technology, Kumasi, Ghana</a:t>
              </a:r>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40"/>
            <a:ext cx="7772400" cy="1470025"/>
          </a:xfrm>
          <a:prstGeom prst="rect">
            <a:avLst/>
          </a:prstGeom>
        </p:spPr>
        <p:txBody>
          <a:bodyPr>
            <a:normAutofit/>
          </a:bodyPr>
          <a:lstStyle/>
          <a:p>
            <a:pPr algn="l"/>
            <a:r>
              <a:rPr lang="en-US" dirty="0">
                <a:latin typeface="Helvetica"/>
                <a:cs typeface="Helvetica"/>
              </a:rPr>
              <a:t>Title</a:t>
            </a: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dirty="0">
                <a:solidFill>
                  <a:schemeClr val="tx1"/>
                </a:solidFill>
                <a:latin typeface="Helvetica"/>
                <a:cs typeface="Helvetica"/>
              </a:rPr>
              <a:t>Name</a:t>
            </a:r>
          </a:p>
          <a:p>
            <a:pPr algn="l"/>
            <a:r>
              <a:rPr lang="en-US" sz="1800" b="1" dirty="0">
                <a:latin typeface="Helvetica"/>
                <a:cs typeface="Helvetica"/>
              </a:rPr>
              <a:t>Department</a:t>
            </a:r>
          </a:p>
          <a:p>
            <a:pPr algn="l"/>
            <a:r>
              <a:rPr lang="en-US" sz="1800" b="1" dirty="0">
                <a:latin typeface="Helvetica"/>
                <a:cs typeface="Helvetica"/>
              </a:rPr>
              <a:t>Faculty &amp; College</a:t>
            </a:r>
          </a:p>
        </p:txBody>
      </p:sp>
    </p:spTree>
    <p:extLst>
      <p:ext uri="{BB962C8B-B14F-4D97-AF65-F5344CB8AC3E}">
        <p14:creationId xmlns:p14="http://schemas.microsoft.com/office/powerpoint/2010/main" val="873987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47C5E8-E237-4379-A22F-E7E3242A2BD1}" type="datetime1">
              <a:rPr lang="en-US" smtClean="0">
                <a:solidFill>
                  <a:prstClr val="black">
                    <a:tint val="75000"/>
                  </a:prstClr>
                </a:solidFill>
              </a:rPr>
              <a:t>11-Jan-21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a:solidFill>
                  <a:prstClr val="white"/>
                </a:solidFill>
              </a:endParaRPr>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pPr defTabSz="342900"/>
              <a:r>
                <a:rPr lang="en-US" sz="900" dirty="0" err="1">
                  <a:solidFill>
                    <a:prstClr val="white"/>
                  </a:solidFill>
                  <a:latin typeface="Helvetica"/>
                  <a:cs typeface="Helvetica"/>
                </a:rPr>
                <a:t>www.knust.edu.gh</a:t>
              </a:r>
              <a:endParaRPr lang="en-US" sz="9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68089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A15701-33B3-4C3A-B31C-278073501064}" type="datetime1">
              <a:rPr lang="en-US" smtClean="0">
                <a:solidFill>
                  <a:prstClr val="black">
                    <a:tint val="75000"/>
                  </a:prstClr>
                </a:solidFill>
              </a:rPr>
              <a:t>11-Jan-21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538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DA195A-5218-480C-88CB-08712B7516EA}" type="datetime1">
              <a:rPr lang="en-US" smtClean="0">
                <a:solidFill>
                  <a:prstClr val="black">
                    <a:tint val="75000"/>
                  </a:prstClr>
                </a:solidFill>
              </a:rPr>
              <a:t>11-Jan-21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5311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16548C-A7A0-46CD-8800-5F3F3DBE6C73}" type="datetime1">
              <a:rPr lang="en-US" smtClean="0">
                <a:solidFill>
                  <a:prstClr val="black">
                    <a:tint val="75000"/>
                  </a:prstClr>
                </a:solidFill>
              </a:rPr>
              <a:t>11-Jan-21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387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8F77AA2F-E3DC-4C4C-B5EE-1397603C7FAB}" type="datetime1">
              <a:rPr lang="en-US" smtClean="0">
                <a:solidFill>
                  <a:prstClr val="black">
                    <a:tint val="75000"/>
                  </a:prstClr>
                </a:solidFill>
              </a:rPr>
              <a:t>11-Jan-21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07196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26900-B763-4DB0-9C56-6B70C2811F86}" type="datetime1">
              <a:rPr lang="en-US" smtClean="0">
                <a:solidFill>
                  <a:prstClr val="black">
                    <a:tint val="75000"/>
                  </a:prstClr>
                </a:solidFill>
              </a:rPr>
              <a:t>11-Jan-21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000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98F7B8-8675-4DEE-8397-1540BDB9F6A9}" type="datetime1">
              <a:rPr lang="en-US" smtClean="0"/>
              <a:t>11-Jan-21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1287721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C2E1D36-E0EA-4486-8FB8-F4F6498D3E99}" type="datetime1">
              <a:rPr lang="en-US" smtClean="0">
                <a:solidFill>
                  <a:prstClr val="black">
                    <a:tint val="75000"/>
                  </a:prstClr>
                </a:solidFill>
              </a:rPr>
              <a:t>11-Jan-21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42150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7CBD465-C197-436F-8688-AF3F794930B4}" type="datetime1">
              <a:rPr lang="en-US" smtClean="0">
                <a:solidFill>
                  <a:prstClr val="black">
                    <a:tint val="75000"/>
                  </a:prstClr>
                </a:solidFill>
              </a:rPr>
              <a:t>11-Jan-21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61565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89934F-28EA-4C21-8FE2-C3A0B22F1E22}" type="datetime1">
              <a:rPr lang="en-US" smtClean="0">
                <a:solidFill>
                  <a:prstClr val="black">
                    <a:tint val="75000"/>
                  </a:prstClr>
                </a:solidFill>
              </a:rPr>
              <a:t>11-Jan-21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3450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4A759-5BBE-4852-BF44-E850DE69C189}" type="datetime1">
              <a:rPr lang="en-US" smtClean="0">
                <a:solidFill>
                  <a:prstClr val="black">
                    <a:tint val="75000"/>
                  </a:prstClr>
                </a:solidFill>
              </a:rPr>
              <a:t>11-Jan-21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933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20EE22-88DB-42DC-8160-73B76F056A63}" type="datetime1">
              <a:rPr lang="en-US" smtClean="0"/>
              <a:t>11-Jan-21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374259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47CED8-B626-4C62-A825-3F7C2777DBA9}" type="datetime1">
              <a:rPr lang="en-US" smtClean="0"/>
              <a:t>11-Jan-21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1122505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F25058-C154-4676-B9C4-25EF23434F9A}" type="datetime1">
              <a:rPr lang="en-US" smtClean="0"/>
              <a:t>11-Jan-21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2751604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ABCD69-87E4-4FE0-A282-F1FB565AD402}" type="datetime1">
              <a:rPr lang="en-US" smtClean="0"/>
              <a:t>11-Jan-21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181017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D23050-F931-4762-85E6-B3EB733671B0}" type="datetime1">
              <a:rPr lang="en-US" smtClean="0"/>
              <a:t>11-Jan-21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786546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ECA0E66A-7A0C-4025-96F4-74E8143FB07D}" type="datetime1">
              <a:rPr lang="en-US" smtClean="0"/>
              <a:t>11-Jan-21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137308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BF669AD-AA65-46C2-A1C5-0611D6238EC9}" type="datetime1">
              <a:rPr lang="en-US" smtClean="0"/>
              <a:t>11-Jan-21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C9E763-5ADA-41BD-850F-F4097E869173}" type="slidenum">
              <a:rPr lang="en-US" smtClean="0"/>
              <a:t>‹#›</a:t>
            </a:fld>
            <a:endParaRPr lang="en-US"/>
          </a:p>
        </p:txBody>
      </p:sp>
    </p:spTree>
    <p:extLst>
      <p:ext uri="{BB962C8B-B14F-4D97-AF65-F5344CB8AC3E}">
        <p14:creationId xmlns:p14="http://schemas.microsoft.com/office/powerpoint/2010/main" val="325385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349ECB4-2935-44B1-BF51-F01C91EB7217}" type="datetime1">
              <a:rPr lang="en-US" smtClean="0"/>
              <a:t>11-Jan-21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C9E763-5ADA-41BD-850F-F4097E869173}" type="slidenum">
              <a:rPr lang="en-US" smtClean="0"/>
              <a:t>‹#›</a:t>
            </a:fld>
            <a:endParaRPr lang="en-US"/>
          </a:p>
        </p:txBody>
      </p:sp>
    </p:spTree>
    <p:extLst>
      <p:ext uri="{BB962C8B-B14F-4D97-AF65-F5344CB8AC3E}">
        <p14:creationId xmlns:p14="http://schemas.microsoft.com/office/powerpoint/2010/main" val="85980224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454F5D86-E910-4F53-AB4B-508869BD4047}" type="datetime1">
              <a:rPr lang="en-US" smtClean="0">
                <a:solidFill>
                  <a:prstClr val="black">
                    <a:tint val="75000"/>
                  </a:prstClr>
                </a:solidFill>
              </a:rPr>
              <a:t>11-Jan-21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F4801FD5-11B4-DE43-ACA2-E85EEB9A6F9C}" type="slidenum">
              <a:rPr lang="en-US" smtClean="0">
                <a:solidFill>
                  <a:prstClr val="black">
                    <a:tint val="75000"/>
                  </a:prstClr>
                </a:solidFill>
              </a:rPr>
              <a:pPr defTabSz="342900"/>
              <a:t>‹#›</a:t>
            </a:fld>
            <a:endParaRPr lang="en-US">
              <a:solidFill>
                <a:prstClr val="black">
                  <a:tint val="75000"/>
                </a:prstClr>
              </a:solidFill>
            </a:endParaRPr>
          </a:p>
        </p:txBody>
      </p:sp>
    </p:spTree>
    <p:extLst>
      <p:ext uri="{BB962C8B-B14F-4D97-AF65-F5344CB8AC3E}">
        <p14:creationId xmlns:p14="http://schemas.microsoft.com/office/powerpoint/2010/main" val="111374416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1.emf"/></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15910" y="1723524"/>
            <a:ext cx="8209943" cy="1838290"/>
          </a:xfrm>
        </p:spPr>
        <p:txBody>
          <a:bodyPr>
            <a:noAutofit/>
          </a:bodyPr>
          <a:lstStyle/>
          <a:p>
            <a:r>
              <a:rPr lang="en-US" altLang="en-US" sz="4800" dirty="0">
                <a:solidFill>
                  <a:schemeClr val="tx1"/>
                </a:solidFill>
                <a:ea typeface="ＭＳ Ｐゴシック" panose="020B0600070205080204" pitchFamily="34" charset="-128"/>
              </a:rPr>
              <a:t>Innate Immunity</a:t>
            </a:r>
            <a:br>
              <a:rPr lang="en-US" altLang="en-US" sz="4800" dirty="0">
                <a:solidFill>
                  <a:schemeClr val="tx1"/>
                </a:solidFill>
                <a:ea typeface="ＭＳ Ｐゴシック" panose="020B0600070205080204" pitchFamily="34" charset="-128"/>
              </a:rPr>
            </a:br>
            <a:endParaRPr lang="en-US" sz="2700" b="1" dirty="0">
              <a:solidFill>
                <a:srgbClr val="002060"/>
              </a:solidFill>
              <a:latin typeface="Georgia" panose="02040502050405020303" pitchFamily="18" charset="0"/>
              <a:cs typeface="Helvetica"/>
            </a:endParaRPr>
          </a:p>
        </p:txBody>
      </p:sp>
      <p:sp>
        <p:nvSpPr>
          <p:cNvPr id="5" name="Subtitle 2"/>
          <p:cNvSpPr>
            <a:spLocks noGrp="1"/>
          </p:cNvSpPr>
          <p:nvPr>
            <p:ph type="subTitle" idx="1"/>
          </p:nvPr>
        </p:nvSpPr>
        <p:spPr>
          <a:xfrm>
            <a:off x="2771800" y="3429000"/>
            <a:ext cx="6127182" cy="957650"/>
          </a:xfrm>
        </p:spPr>
        <p:txBody>
          <a:bodyPr>
            <a:normAutofit/>
          </a:bodyPr>
          <a:lstStyle/>
          <a:p>
            <a:r>
              <a:rPr lang="en-US" altLang="en-US" dirty="0">
                <a:solidFill>
                  <a:schemeClr val="tx1"/>
                </a:solidFill>
                <a:ea typeface="ＭＳ Ｐゴシック" panose="020B0600070205080204" pitchFamily="34" charset="-128"/>
              </a:rPr>
              <a:t>Alex Kwarteng (PhD)</a:t>
            </a:r>
          </a:p>
          <a:p>
            <a:endParaRPr lang="en-GB" altLang="en-US" dirty="0">
              <a:ea typeface="ＭＳ Ｐゴシック" panose="020B0600070205080204" pitchFamily="34" charset="-128"/>
            </a:endParaRPr>
          </a:p>
          <a:p>
            <a:endParaRPr lang="en-US" dirty="0">
              <a:solidFill>
                <a:schemeClr val="tx1"/>
              </a:solidFill>
              <a:latin typeface="Georgia" panose="02040502050405020303" pitchFamily="18" charset="0"/>
              <a:cs typeface="Helvetica"/>
            </a:endParaRPr>
          </a:p>
        </p:txBody>
      </p:sp>
      <p:sp>
        <p:nvSpPr>
          <p:cNvPr id="7" name="TextBox 6"/>
          <p:cNvSpPr txBox="1"/>
          <p:nvPr/>
        </p:nvSpPr>
        <p:spPr>
          <a:xfrm>
            <a:off x="623486" y="404664"/>
            <a:ext cx="3597395" cy="300082"/>
          </a:xfrm>
          <a:prstGeom prst="rect">
            <a:avLst/>
          </a:prstGeom>
          <a:noFill/>
        </p:spPr>
        <p:txBody>
          <a:bodyPr wrap="none" rtlCol="0">
            <a:spAutoFit/>
          </a:bodyPr>
          <a:lstStyle/>
          <a:p>
            <a:pPr defTabSz="342900" eaLnBrk="1" fontAlgn="auto" hangingPunct="1">
              <a:spcBef>
                <a:spcPts val="0"/>
              </a:spcBef>
              <a:spcAft>
                <a:spcPts val="0"/>
              </a:spcAft>
            </a:pPr>
            <a:r>
              <a:rPr lang="en-US" sz="1350" b="1" dirty="0">
                <a:solidFill>
                  <a:srgbClr val="FFC000"/>
                </a:solidFill>
                <a:latin typeface="Calibri"/>
                <a:ea typeface="+mn-ea"/>
              </a:rPr>
              <a:t>Department of Biochemistry and Biotechnology</a:t>
            </a:r>
          </a:p>
        </p:txBody>
      </p:sp>
      <p:sp>
        <p:nvSpPr>
          <p:cNvPr id="2" name="Slide Number Placeholder 1">
            <a:extLst>
              <a:ext uri="{FF2B5EF4-FFF2-40B4-BE49-F238E27FC236}">
                <a16:creationId xmlns:a16="http://schemas.microsoft.com/office/drawing/2014/main" id="{5DFBA54E-EE9C-43C4-A410-F20C333B4318}"/>
              </a:ext>
            </a:extLst>
          </p:cNvPr>
          <p:cNvSpPr>
            <a:spLocks noGrp="1"/>
          </p:cNvSpPr>
          <p:nvPr>
            <p:ph type="sldNum" sz="quarter" idx="12"/>
          </p:nvPr>
        </p:nvSpPr>
        <p:spPr/>
        <p:txBody>
          <a:bodyPr/>
          <a:lstStyle/>
          <a:p>
            <a:pPr defTabSz="685800" eaLnBrk="1" fontAlgn="auto" hangingPunct="1">
              <a:spcBef>
                <a:spcPts val="0"/>
              </a:spcBef>
              <a:spcAft>
                <a:spcPts val="0"/>
              </a:spcAft>
            </a:pPr>
            <a:fld id="{F4801FD5-11B4-DE43-ACA2-E85EEB9A6F9C}" type="slidenum">
              <a:rPr lang="en-US">
                <a:solidFill>
                  <a:prstClr val="black">
                    <a:tint val="75000"/>
                  </a:prstClr>
                </a:solidFill>
                <a:latin typeface="Calibri"/>
                <a:ea typeface="+mn-ea"/>
              </a:rPr>
              <a:pPr defTabSz="685800" eaLnBrk="1" fontAlgn="auto" hangingPunct="1">
                <a:spcBef>
                  <a:spcPts val="0"/>
                </a:spcBef>
                <a:spcAft>
                  <a:spcPts val="0"/>
                </a:spcAft>
              </a:pPr>
              <a:t>1</a:t>
            </a:fld>
            <a:endParaRPr lang="en-US" dirty="0">
              <a:solidFill>
                <a:prstClr val="black">
                  <a:tint val="75000"/>
                </a:prstClr>
              </a:solidFill>
              <a:latin typeface="Calibri"/>
              <a:ea typeface="+mn-ea"/>
            </a:endParaRPr>
          </a:p>
        </p:txBody>
      </p:sp>
    </p:spTree>
    <p:extLst>
      <p:ext uri="{BB962C8B-B14F-4D97-AF65-F5344CB8AC3E}">
        <p14:creationId xmlns:p14="http://schemas.microsoft.com/office/powerpoint/2010/main" val="3819836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10</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322636" y="1657583"/>
            <a:ext cx="8711186" cy="3539430"/>
          </a:xfrm>
          <a:prstGeom prst="rect">
            <a:avLst/>
          </a:prstGeom>
        </p:spPr>
        <p:txBody>
          <a:bodyPr wrap="square">
            <a:spAutoFit/>
          </a:bodyPr>
          <a:lstStyle/>
          <a:p>
            <a:pPr algn="just"/>
            <a:r>
              <a:rPr lang="en-GB" altLang="en-US" sz="2800" dirty="0">
                <a:ea typeface="ＭＳ Ｐゴシック" panose="020B0600070205080204" pitchFamily="34" charset="-128"/>
              </a:rPr>
              <a:t>There are many compounds that are incapable of inducing an immune response, yet they are capable of binding with components of the immune system that have been induced specifically against them.</a:t>
            </a:r>
          </a:p>
          <a:p>
            <a:pPr algn="just"/>
            <a:endParaRPr lang="en-GB" altLang="en-US" sz="2800" dirty="0">
              <a:ea typeface="ＭＳ Ｐゴシック" panose="020B0600070205080204" pitchFamily="34" charset="-128"/>
            </a:endParaRPr>
          </a:p>
          <a:p>
            <a:pPr algn="just"/>
            <a:r>
              <a:rPr lang="en-GB" altLang="en-US" sz="2800" dirty="0">
                <a:ea typeface="ＭＳ Ｐゴシック" panose="020B0600070205080204" pitchFamily="34" charset="-128"/>
              </a:rPr>
              <a:t>Thus all immunogens are antigens, but not all antigens are immunogens.</a:t>
            </a:r>
          </a:p>
          <a:p>
            <a:pPr algn="just"/>
            <a:endParaRPr lang="en-GB" altLang="en-US" sz="2800" dirty="0">
              <a:ea typeface="ＭＳ Ｐゴシック" panose="020B0600070205080204" pitchFamily="34" charset="-128"/>
            </a:endParaRPr>
          </a:p>
        </p:txBody>
      </p:sp>
      <p:sp>
        <p:nvSpPr>
          <p:cNvPr id="11" name="Rectangle 10">
            <a:extLst>
              <a:ext uri="{FF2B5EF4-FFF2-40B4-BE49-F238E27FC236}">
                <a16:creationId xmlns:a16="http://schemas.microsoft.com/office/drawing/2014/main" id="{B2885DF8-9025-4065-AFBF-CF990CC66C57}"/>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3996053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11</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45362" y="980728"/>
            <a:ext cx="8711186" cy="3802516"/>
          </a:xfrm>
          <a:prstGeom prst="rect">
            <a:avLst/>
          </a:prstGeom>
        </p:spPr>
        <p:txBody>
          <a:bodyPr wrap="square">
            <a:spAutoFit/>
          </a:bodyPr>
          <a:lstStyle/>
          <a:p>
            <a:pPr algn="ctr" eaLnBrk="1" hangingPunct="1">
              <a:lnSpc>
                <a:spcPct val="90000"/>
              </a:lnSpc>
              <a:spcBef>
                <a:spcPct val="50000"/>
              </a:spcBef>
              <a:defRPr/>
            </a:pPr>
            <a:r>
              <a:rPr lang="en-US" sz="3200" b="1" dirty="0">
                <a:latin typeface="Arial" charset="0"/>
              </a:rPr>
              <a:t>Antigens</a:t>
            </a:r>
          </a:p>
          <a:p>
            <a:pPr algn="ctr" eaLnBrk="1" hangingPunct="1">
              <a:lnSpc>
                <a:spcPct val="110000"/>
              </a:lnSpc>
              <a:spcBef>
                <a:spcPct val="50000"/>
              </a:spcBef>
              <a:buFont typeface="Monotype Sorts" pitchFamily="2" charset="2"/>
              <a:buChar char="u"/>
              <a:defRPr/>
            </a:pPr>
            <a:r>
              <a:rPr lang="en-US" sz="2000" b="1" dirty="0">
                <a:latin typeface="Arial" charset="0"/>
              </a:rPr>
              <a:t> Most are proteins or large polysaccharides from a foreign organism.</a:t>
            </a:r>
          </a:p>
          <a:p>
            <a:pPr algn="ctr" eaLnBrk="1" hangingPunct="1">
              <a:lnSpc>
                <a:spcPct val="110000"/>
              </a:lnSpc>
              <a:spcBef>
                <a:spcPct val="50000"/>
              </a:spcBef>
              <a:defRPr/>
            </a:pPr>
            <a:endParaRPr lang="en-US" sz="2000" b="1" dirty="0">
              <a:latin typeface="Arial" charset="0"/>
            </a:endParaRPr>
          </a:p>
          <a:p>
            <a:pPr marL="764800" lvl="1" indent="-342900" eaLnBrk="1" hangingPunct="1">
              <a:lnSpc>
                <a:spcPct val="110000"/>
              </a:lnSpc>
              <a:spcBef>
                <a:spcPct val="50000"/>
              </a:spcBef>
              <a:buFont typeface="Arial" panose="020B0604020202020204" pitchFamily="34" charset="0"/>
              <a:buChar char="•"/>
              <a:defRPr/>
            </a:pPr>
            <a:r>
              <a:rPr lang="en-US" sz="2000" b="1" dirty="0">
                <a:solidFill>
                  <a:schemeClr val="accent4"/>
                </a:solidFill>
                <a:latin typeface="Arial" charset="0"/>
              </a:rPr>
              <a:t>Microbes</a:t>
            </a:r>
            <a:r>
              <a:rPr lang="en-US" sz="2000" b="1" dirty="0">
                <a:latin typeface="Arial" charset="0"/>
              </a:rPr>
              <a:t>:  </a:t>
            </a:r>
            <a:r>
              <a:rPr lang="en-US" sz="2000" dirty="0">
                <a:latin typeface="Arial" charset="0"/>
              </a:rPr>
              <a:t>Capsules, cell walls, toxins, viral capsids, flagella, etc.</a:t>
            </a:r>
          </a:p>
          <a:p>
            <a:pPr marL="764800" lvl="1" indent="-342900" algn="ctr" eaLnBrk="1" hangingPunct="1">
              <a:lnSpc>
                <a:spcPct val="110000"/>
              </a:lnSpc>
              <a:spcBef>
                <a:spcPct val="50000"/>
              </a:spcBef>
              <a:buFont typeface="Arial" panose="020B0604020202020204" pitchFamily="34" charset="0"/>
              <a:buChar char="•"/>
              <a:defRPr/>
            </a:pPr>
            <a:endParaRPr lang="en-US" sz="2000" b="1" dirty="0">
              <a:latin typeface="Arial" charset="0"/>
            </a:endParaRPr>
          </a:p>
          <a:p>
            <a:pPr marL="764800" lvl="1" indent="-342900" eaLnBrk="1" hangingPunct="1">
              <a:lnSpc>
                <a:spcPct val="110000"/>
              </a:lnSpc>
              <a:spcBef>
                <a:spcPct val="50000"/>
              </a:spcBef>
              <a:buFont typeface="Arial" panose="020B0604020202020204" pitchFamily="34" charset="0"/>
              <a:buChar char="•"/>
              <a:defRPr/>
            </a:pPr>
            <a:r>
              <a:rPr lang="en-US" sz="2000" b="1" dirty="0">
                <a:solidFill>
                  <a:schemeClr val="accent4"/>
                </a:solidFill>
                <a:latin typeface="Arial" charset="0"/>
              </a:rPr>
              <a:t>Non-microbes</a:t>
            </a:r>
            <a:r>
              <a:rPr lang="en-US" sz="2000" dirty="0">
                <a:latin typeface="Arial" charset="0"/>
              </a:rPr>
              <a:t>: Pollen, egg white , red blood cell surface molecules, serum proteins, and surface molecules from transplanted tissue</a:t>
            </a:r>
            <a:r>
              <a:rPr lang="en-US" sz="2000" b="1" dirty="0">
                <a:latin typeface="Arial" charset="0"/>
              </a:rPr>
              <a:t>. </a:t>
            </a:r>
            <a:endParaRPr lang="en-US" b="1" dirty="0">
              <a:latin typeface="Arial" charset="0"/>
            </a:endParaRPr>
          </a:p>
          <a:p>
            <a:pPr marL="421900" lvl="1" algn="ctr" eaLnBrk="1" hangingPunct="1">
              <a:lnSpc>
                <a:spcPct val="110000"/>
              </a:lnSpc>
              <a:spcBef>
                <a:spcPct val="50000"/>
              </a:spcBef>
              <a:defRPr/>
            </a:pPr>
            <a:endParaRPr lang="en-US" b="1" dirty="0">
              <a:latin typeface="Arial" charset="0"/>
            </a:endParaRPr>
          </a:p>
        </p:txBody>
      </p:sp>
      <p:sp>
        <p:nvSpPr>
          <p:cNvPr id="11" name="Rectangle 10">
            <a:extLst>
              <a:ext uri="{FF2B5EF4-FFF2-40B4-BE49-F238E27FC236}">
                <a16:creationId xmlns:a16="http://schemas.microsoft.com/office/drawing/2014/main" id="{E0E801F8-B129-4969-B600-A95612803E0F}"/>
              </a:ext>
            </a:extLst>
          </p:cNvPr>
          <p:cNvSpPr/>
          <p:nvPr/>
        </p:nvSpPr>
        <p:spPr>
          <a:xfrm>
            <a:off x="1545421" y="6403394"/>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245991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12</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322636" y="1657583"/>
            <a:ext cx="8711186" cy="2406813"/>
          </a:xfrm>
          <a:prstGeom prst="rect">
            <a:avLst/>
          </a:prstGeom>
        </p:spPr>
        <p:txBody>
          <a:bodyPr wrap="square">
            <a:spAutoFit/>
          </a:bodyPr>
          <a:lstStyle/>
          <a:p>
            <a:pPr eaLnBrk="1" hangingPunct="1">
              <a:lnSpc>
                <a:spcPct val="110000"/>
              </a:lnSpc>
              <a:spcBef>
                <a:spcPct val="50000"/>
              </a:spcBef>
              <a:buFont typeface="Monotype Sorts" pitchFamily="2" charset="2"/>
              <a:buChar char="u"/>
              <a:defRPr/>
            </a:pPr>
            <a:r>
              <a:rPr lang="en-US" sz="2800" dirty="0"/>
              <a:t> Lipids and nucleic acids are only antigenic when combined with proteins or polysaccharides.</a:t>
            </a:r>
          </a:p>
          <a:p>
            <a:pPr eaLnBrk="1" hangingPunct="1">
              <a:lnSpc>
                <a:spcPct val="110000"/>
              </a:lnSpc>
              <a:spcBef>
                <a:spcPct val="50000"/>
              </a:spcBef>
              <a:buFont typeface="Monotype Sorts" pitchFamily="2" charset="2"/>
              <a:buChar char="u"/>
              <a:defRPr/>
            </a:pPr>
            <a:endParaRPr lang="en-US" sz="2800" dirty="0"/>
          </a:p>
          <a:p>
            <a:pPr>
              <a:defRPr/>
            </a:pPr>
            <a:endParaRPr lang="en-GB" sz="4400" dirty="0"/>
          </a:p>
        </p:txBody>
      </p:sp>
      <p:sp>
        <p:nvSpPr>
          <p:cNvPr id="9" name="Rectangle 8">
            <a:extLst>
              <a:ext uri="{FF2B5EF4-FFF2-40B4-BE49-F238E27FC236}">
                <a16:creationId xmlns:a16="http://schemas.microsoft.com/office/drawing/2014/main" id="{63E9C5BF-D4E0-40B8-9F78-ED5A6BD0DFD5}"/>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2865993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13</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322636" y="1657583"/>
            <a:ext cx="8711186" cy="1569660"/>
          </a:xfrm>
          <a:prstGeom prst="rect">
            <a:avLst/>
          </a:prstGeom>
        </p:spPr>
        <p:txBody>
          <a:bodyPr wrap="square">
            <a:spAutoFit/>
          </a:bodyPr>
          <a:lstStyle/>
          <a:p>
            <a:r>
              <a:rPr lang="en-GB" altLang="en-US" sz="2400" dirty="0">
                <a:ea typeface="ＭＳ Ｐゴシック" panose="020B0600070205080204" pitchFamily="34" charset="-128"/>
              </a:rPr>
              <a:t>A </a:t>
            </a:r>
            <a:r>
              <a:rPr lang="en-GB" altLang="en-US" sz="2400" dirty="0" err="1">
                <a:ea typeface="ＭＳ Ｐゴシック" panose="020B0600070205080204" pitchFamily="34" charset="-128"/>
              </a:rPr>
              <a:t>hapten</a:t>
            </a:r>
            <a:r>
              <a:rPr lang="en-GB" altLang="en-US" sz="2400" dirty="0">
                <a:ea typeface="ＭＳ Ｐゴシック" panose="020B0600070205080204" pitchFamily="34" charset="-128"/>
              </a:rPr>
              <a:t> is a compound that, by itself, is incapable of inducing an immune response (non-immunogenic) but against which an immune response can be induced when conjugated to a carrier.</a:t>
            </a: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GB" altLang="en-US" b="1" dirty="0" err="1">
                <a:ea typeface="ＭＳ Ｐゴシック" panose="020B0600070205080204" pitchFamily="34" charset="-128"/>
              </a:rPr>
              <a:t>Haptens</a:t>
            </a:r>
            <a:endParaRPr lang="en-GB" altLang="en-US" b="1" dirty="0">
              <a:ea typeface="ＭＳ Ｐゴシック" panose="020B0600070205080204" pitchFamily="34" charset="-128"/>
            </a:endParaRPr>
          </a:p>
        </p:txBody>
      </p:sp>
      <p:sp>
        <p:nvSpPr>
          <p:cNvPr id="11" name="Rectangle 10">
            <a:extLst>
              <a:ext uri="{FF2B5EF4-FFF2-40B4-BE49-F238E27FC236}">
                <a16:creationId xmlns:a16="http://schemas.microsoft.com/office/drawing/2014/main" id="{F0566529-99C0-4DC0-B515-433F11F33339}"/>
              </a:ext>
            </a:extLst>
          </p:cNvPr>
          <p:cNvSpPr/>
          <p:nvPr/>
        </p:nvSpPr>
        <p:spPr>
          <a:xfrm>
            <a:off x="1545421" y="6403394"/>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2131572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14</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322636" y="1657583"/>
            <a:ext cx="8711186" cy="3600986"/>
          </a:xfrm>
          <a:prstGeom prst="rect">
            <a:avLst/>
          </a:prstGeom>
        </p:spPr>
        <p:txBody>
          <a:bodyPr wrap="square">
            <a:spAutoFit/>
          </a:bodyPr>
          <a:lstStyle/>
          <a:p>
            <a:pPr eaLnBrk="1" hangingPunct="1">
              <a:spcBef>
                <a:spcPct val="50000"/>
              </a:spcBef>
              <a:buFont typeface="Wingdings" panose="05000000000000000000" pitchFamily="2" charset="2"/>
              <a:buChar char="v"/>
            </a:pPr>
            <a:r>
              <a:rPr lang="en-GB" altLang="en-US" sz="2400" b="1" dirty="0">
                <a:ea typeface="ＭＳ Ｐゴシック" panose="020B0600070205080204" pitchFamily="34" charset="-128"/>
              </a:rPr>
              <a:t>Foreignness</a:t>
            </a:r>
          </a:p>
          <a:p>
            <a:pPr eaLnBrk="1" hangingPunct="1">
              <a:spcBef>
                <a:spcPct val="50000"/>
              </a:spcBef>
              <a:buFont typeface="Wingdings" panose="05000000000000000000" pitchFamily="2" charset="2"/>
              <a:buChar char="v"/>
            </a:pPr>
            <a:r>
              <a:rPr lang="en-GB" altLang="en-US" sz="2400" b="1" dirty="0">
                <a:ea typeface="ＭＳ Ｐゴシック" panose="020B0600070205080204" pitchFamily="34" charset="-128"/>
              </a:rPr>
              <a:t>High molecular size</a:t>
            </a:r>
          </a:p>
          <a:p>
            <a:pPr eaLnBrk="1" hangingPunct="1">
              <a:spcBef>
                <a:spcPct val="50000"/>
              </a:spcBef>
              <a:buFont typeface="Wingdings" panose="05000000000000000000" pitchFamily="2" charset="2"/>
              <a:buChar char="v"/>
            </a:pPr>
            <a:r>
              <a:rPr lang="en-GB" altLang="en-US" sz="2400" b="1" dirty="0">
                <a:ea typeface="ＭＳ Ｐゴシック" panose="020B0600070205080204" pitchFamily="34" charset="-128"/>
              </a:rPr>
              <a:t>Complexity of structure</a:t>
            </a:r>
          </a:p>
          <a:p>
            <a:pPr eaLnBrk="1" hangingPunct="1">
              <a:spcBef>
                <a:spcPct val="50000"/>
              </a:spcBef>
              <a:buFont typeface="Wingdings" panose="05000000000000000000" pitchFamily="2" charset="2"/>
              <a:buChar char="v"/>
            </a:pPr>
            <a:r>
              <a:rPr lang="en-GB" altLang="en-US" sz="2400" b="1" dirty="0">
                <a:ea typeface="ＭＳ Ｐゴシック" panose="020B0600070205080204" pitchFamily="34" charset="-128"/>
              </a:rPr>
              <a:t>Degradability</a:t>
            </a:r>
          </a:p>
          <a:p>
            <a:pPr eaLnBrk="1" hangingPunct="1">
              <a:spcBef>
                <a:spcPct val="50000"/>
              </a:spcBef>
              <a:buFont typeface="Wingdings" panose="05000000000000000000" pitchFamily="2" charset="2"/>
              <a:buChar char="v"/>
            </a:pPr>
            <a:r>
              <a:rPr lang="en-GB" altLang="en-US" sz="2400" b="1" dirty="0">
                <a:ea typeface="ＭＳ Ｐゴシック" panose="020B0600070205080204" pitchFamily="34" charset="-128"/>
              </a:rPr>
              <a:t>Antigenic determinants</a:t>
            </a:r>
          </a:p>
          <a:p>
            <a:pPr eaLnBrk="1" hangingPunct="1">
              <a:spcBef>
                <a:spcPct val="50000"/>
              </a:spcBef>
              <a:buFont typeface="Wingdings" panose="05000000000000000000" pitchFamily="2" charset="2"/>
              <a:buChar char="v"/>
            </a:pPr>
            <a:r>
              <a:rPr lang="en-GB" altLang="en-US" sz="2400" b="1" dirty="0">
                <a:ea typeface="ＭＳ Ｐゴシック" panose="020B0600070205080204" pitchFamily="34" charset="-128"/>
              </a:rPr>
              <a:t>Others, conformation, charge, dosage, route</a:t>
            </a:r>
          </a:p>
          <a:p>
            <a:endParaRPr lang="en-GB" altLang="en-US" sz="2400" dirty="0">
              <a:ea typeface="ＭＳ Ｐゴシック" panose="020B0600070205080204" pitchFamily="34" charset="-128"/>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GB" altLang="en-US" sz="3600" b="1" dirty="0">
                <a:solidFill>
                  <a:schemeClr val="tx1"/>
                </a:solidFill>
                <a:ea typeface="ＭＳ Ｐゴシック" panose="020B0600070205080204" pitchFamily="34" charset="-128"/>
              </a:rPr>
              <a:t>Requirements for immunogenicity</a:t>
            </a:r>
            <a:endParaRPr lang="en-GB" altLang="en-US" b="1" dirty="0">
              <a:ea typeface="ＭＳ Ｐゴシック" panose="020B0600070205080204" pitchFamily="34" charset="-128"/>
            </a:endParaRPr>
          </a:p>
        </p:txBody>
      </p:sp>
      <p:sp>
        <p:nvSpPr>
          <p:cNvPr id="11" name="Rectangle 10">
            <a:extLst>
              <a:ext uri="{FF2B5EF4-FFF2-40B4-BE49-F238E27FC236}">
                <a16:creationId xmlns:a16="http://schemas.microsoft.com/office/drawing/2014/main" id="{507E084D-D151-428A-89F4-B282A1799B77}"/>
              </a:ext>
            </a:extLst>
          </p:cNvPr>
          <p:cNvSpPr/>
          <p:nvPr/>
        </p:nvSpPr>
        <p:spPr>
          <a:xfrm>
            <a:off x="1673881" y="6425425"/>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200326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15</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322636" y="1657583"/>
            <a:ext cx="8711186" cy="3323987"/>
          </a:xfrm>
          <a:prstGeom prst="rect">
            <a:avLst/>
          </a:prstGeom>
        </p:spPr>
        <p:txBody>
          <a:bodyPr wrap="square">
            <a:spAutoFit/>
          </a:bodyPr>
          <a:lstStyle/>
          <a:p>
            <a:pPr marL="0" indent="0" algn="just" eaLnBrk="1" hangingPunct="1">
              <a:spcBef>
                <a:spcPct val="50000"/>
              </a:spcBef>
              <a:buFontTx/>
              <a:buNone/>
              <a:defRPr/>
            </a:pPr>
            <a:r>
              <a:rPr lang="en-US" sz="2800" dirty="0"/>
              <a:t>Small part of an antigen that interacts with an antibody.</a:t>
            </a:r>
          </a:p>
          <a:p>
            <a:pPr eaLnBrk="1" hangingPunct="1">
              <a:spcBef>
                <a:spcPct val="50000"/>
              </a:spcBef>
              <a:buFont typeface="Monotype Sorts" pitchFamily="2" charset="2"/>
              <a:buChar char="u"/>
              <a:defRPr/>
            </a:pPr>
            <a:r>
              <a:rPr lang="en-US" sz="2800" dirty="0"/>
              <a:t>Any given antigen may have several epitopes.</a:t>
            </a:r>
          </a:p>
          <a:p>
            <a:pPr eaLnBrk="1" hangingPunct="1">
              <a:spcBef>
                <a:spcPct val="50000"/>
              </a:spcBef>
              <a:buFont typeface="Monotype Sorts" pitchFamily="2" charset="2"/>
              <a:buChar char="u"/>
              <a:defRPr/>
            </a:pPr>
            <a:r>
              <a:rPr lang="en-US" sz="2800" dirty="0"/>
              <a:t>May be </a:t>
            </a:r>
            <a:r>
              <a:rPr lang="en-US" sz="2800" dirty="0">
                <a:solidFill>
                  <a:schemeClr val="accent4"/>
                </a:solidFill>
              </a:rPr>
              <a:t>Linear</a:t>
            </a:r>
            <a:r>
              <a:rPr lang="en-US" sz="2800" dirty="0"/>
              <a:t> or </a:t>
            </a:r>
            <a:r>
              <a:rPr lang="en-US" sz="2800" dirty="0">
                <a:solidFill>
                  <a:schemeClr val="accent4"/>
                </a:solidFill>
              </a:rPr>
              <a:t>Conformational</a:t>
            </a:r>
            <a:r>
              <a:rPr lang="en-US" sz="2800" dirty="0"/>
              <a:t> </a:t>
            </a:r>
          </a:p>
          <a:p>
            <a:pPr eaLnBrk="1" hangingPunct="1">
              <a:spcBef>
                <a:spcPct val="50000"/>
              </a:spcBef>
              <a:buFont typeface="Monotype Sorts" pitchFamily="2" charset="2"/>
              <a:buChar char="u"/>
              <a:defRPr/>
            </a:pPr>
            <a:r>
              <a:rPr lang="en-US" sz="2800" dirty="0"/>
              <a:t>Each epitope is recognized by a different antibody. </a:t>
            </a:r>
          </a:p>
          <a:p>
            <a:pPr>
              <a:defRPr/>
            </a:pPr>
            <a:endParaRPr lang="en-GB" sz="2800" dirty="0"/>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US" altLang="en-US" b="1" u="sng" dirty="0">
                <a:ea typeface="ＭＳ Ｐゴシック" panose="020B0600070205080204" pitchFamily="34" charset="-128"/>
              </a:rPr>
              <a:t>Epitope</a:t>
            </a:r>
            <a:endParaRPr lang="en-GB" altLang="en-US" b="1" dirty="0">
              <a:ea typeface="ＭＳ Ｐゴシック" panose="020B0600070205080204" pitchFamily="34" charset="-128"/>
            </a:endParaRPr>
          </a:p>
        </p:txBody>
      </p:sp>
    </p:spTree>
    <p:extLst>
      <p:ext uri="{BB962C8B-B14F-4D97-AF65-F5344CB8AC3E}">
        <p14:creationId xmlns:p14="http://schemas.microsoft.com/office/powerpoint/2010/main" val="3794751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16</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hangingPunct="1">
              <a:spcBef>
                <a:spcPct val="50000"/>
              </a:spcBef>
              <a:buFontTx/>
              <a:buNone/>
            </a:pPr>
            <a:r>
              <a:rPr lang="en-GB" altLang="en-US" sz="3600" b="1" dirty="0"/>
              <a:t>Antigens/Epitopes</a:t>
            </a:r>
          </a:p>
        </p:txBody>
      </p:sp>
      <p:grpSp>
        <p:nvGrpSpPr>
          <p:cNvPr id="12" name="Group 11">
            <a:extLst>
              <a:ext uri="{FF2B5EF4-FFF2-40B4-BE49-F238E27FC236}">
                <a16:creationId xmlns:a16="http://schemas.microsoft.com/office/drawing/2014/main" id="{7A7AA8CB-0C44-40B4-BB70-C8378D577D50}"/>
              </a:ext>
            </a:extLst>
          </p:cNvPr>
          <p:cNvGrpSpPr/>
          <p:nvPr/>
        </p:nvGrpSpPr>
        <p:grpSpPr>
          <a:xfrm>
            <a:off x="852867" y="1279429"/>
            <a:ext cx="7496175" cy="4487863"/>
            <a:chOff x="809625" y="1628775"/>
            <a:chExt cx="7496175" cy="4487863"/>
          </a:xfrm>
        </p:grpSpPr>
        <p:pic>
          <p:nvPicPr>
            <p:cNvPr id="13" name="Picture 2">
              <a:extLst>
                <a:ext uri="{FF2B5EF4-FFF2-40B4-BE49-F238E27FC236}">
                  <a16:creationId xmlns:a16="http://schemas.microsoft.com/office/drawing/2014/main" id="{845F75C9-9F54-4D47-99A8-FFAB9F851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1274" r="1993"/>
            <a:stretch>
              <a:fillRect/>
            </a:stretch>
          </p:blipFill>
          <p:spPr bwMode="auto">
            <a:xfrm>
              <a:off x="809625" y="1628775"/>
              <a:ext cx="7496175" cy="4487863"/>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14" name="TextBox 4">
              <a:extLst>
                <a:ext uri="{FF2B5EF4-FFF2-40B4-BE49-F238E27FC236}">
                  <a16:creationId xmlns:a16="http://schemas.microsoft.com/office/drawing/2014/main" id="{47E5E101-78C2-402C-8BDB-1771CED8CC59}"/>
                </a:ext>
              </a:extLst>
            </p:cNvPr>
            <p:cNvSpPr txBox="1">
              <a:spLocks noChangeArrowheads="1"/>
            </p:cNvSpPr>
            <p:nvPr/>
          </p:nvSpPr>
          <p:spPr bwMode="auto">
            <a:xfrm>
              <a:off x="6477000" y="2867025"/>
              <a:ext cx="1338263"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4378" tIns="42188" rIns="84378" bIns="42188">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9pPr>
            </a:lstStyle>
            <a:p>
              <a:pPr algn="ctr" eaLnBrk="1" hangingPunct="1">
                <a:spcBef>
                  <a:spcPct val="50000"/>
                </a:spcBef>
                <a:buClrTx/>
                <a:buSzTx/>
                <a:buFontTx/>
                <a:buNone/>
                <a:defRPr/>
              </a:pPr>
              <a:r>
                <a:rPr lang="en-GB" altLang="en-US" sz="2215" b="1" dirty="0">
                  <a:latin typeface="Arial" panose="020B0604020202020204" pitchFamily="34" charset="0"/>
                </a:rPr>
                <a:t>epitopes</a:t>
              </a:r>
            </a:p>
          </p:txBody>
        </p:sp>
        <p:sp>
          <p:nvSpPr>
            <p:cNvPr id="15" name="TextBox 5">
              <a:extLst>
                <a:ext uri="{FF2B5EF4-FFF2-40B4-BE49-F238E27FC236}">
                  <a16:creationId xmlns:a16="http://schemas.microsoft.com/office/drawing/2014/main" id="{C05AAEC6-45F4-44BB-A3AC-0A4B06A7C138}"/>
                </a:ext>
              </a:extLst>
            </p:cNvPr>
            <p:cNvSpPr txBox="1">
              <a:spLocks noChangeArrowheads="1"/>
            </p:cNvSpPr>
            <p:nvPr/>
          </p:nvSpPr>
          <p:spPr bwMode="auto">
            <a:xfrm>
              <a:off x="5029200" y="5399088"/>
              <a:ext cx="264953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4378" tIns="42188" rIns="84378" bIns="42188">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defRPr>
              </a:lvl9pPr>
            </a:lstStyle>
            <a:p>
              <a:pPr algn="ctr" eaLnBrk="1" hangingPunct="1">
                <a:spcBef>
                  <a:spcPct val="50000"/>
                </a:spcBef>
                <a:buClrTx/>
                <a:buSzTx/>
                <a:buFontTx/>
                <a:buNone/>
                <a:defRPr/>
              </a:pPr>
              <a:r>
                <a:rPr lang="en-GB" altLang="en-US" sz="2215" b="1">
                  <a:latin typeface="Arial" panose="020B0604020202020204" pitchFamily="34" charset="0"/>
                </a:rPr>
                <a:t>membrane protein</a:t>
              </a:r>
            </a:p>
          </p:txBody>
        </p:sp>
      </p:grpSp>
    </p:spTree>
    <p:extLst>
      <p:ext uri="{BB962C8B-B14F-4D97-AF65-F5344CB8AC3E}">
        <p14:creationId xmlns:p14="http://schemas.microsoft.com/office/powerpoint/2010/main" val="3462589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86154" y="661957"/>
            <a:ext cx="8229600" cy="57646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hangingPunct="1">
              <a:spcBef>
                <a:spcPct val="50000"/>
              </a:spcBef>
              <a:buFontTx/>
              <a:buNone/>
            </a:pPr>
            <a:r>
              <a:rPr lang="en-GB" altLang="en-US" sz="2800" b="1" dirty="0"/>
              <a:t>Microbial antigens/epitopes</a:t>
            </a:r>
          </a:p>
          <a:p>
            <a:pPr algn="ctr" eaLnBrk="1" hangingPunct="1">
              <a:spcBef>
                <a:spcPct val="50000"/>
              </a:spcBef>
              <a:buFontTx/>
              <a:buNone/>
            </a:pPr>
            <a:endParaRPr lang="en-GB" altLang="en-US" sz="4800" dirty="0"/>
          </a:p>
        </p:txBody>
      </p:sp>
      <p:pic>
        <p:nvPicPr>
          <p:cNvPr id="11" name="Picture 2">
            <a:extLst>
              <a:ext uri="{FF2B5EF4-FFF2-40B4-BE49-F238E27FC236}">
                <a16:creationId xmlns:a16="http://schemas.microsoft.com/office/drawing/2014/main" id="{623E91EF-58BA-403A-A61A-5628A538A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663"/>
          <a:stretch>
            <a:fillRect/>
          </a:stretch>
        </p:blipFill>
        <p:spPr bwMode="auto">
          <a:xfrm>
            <a:off x="701106" y="1299859"/>
            <a:ext cx="8001000" cy="45735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63A48D29-1566-4E32-90BC-77D6C3F1D14B}"/>
              </a:ext>
            </a:extLst>
          </p:cNvPr>
          <p:cNvSpPr>
            <a:spLocks noGrp="1"/>
          </p:cNvSpPr>
          <p:nvPr>
            <p:ph type="sldNum" sz="quarter" idx="12"/>
          </p:nvPr>
        </p:nvSpPr>
        <p:spPr/>
        <p:txBody>
          <a:bodyPr/>
          <a:lstStyle/>
          <a:p>
            <a:fld id="{F4801FD5-11B4-DE43-ACA2-E85EEB9A6F9C}" type="slidenum">
              <a:rPr lang="en-US" smtClean="0"/>
              <a:pPr/>
              <a:t>17</a:t>
            </a:fld>
            <a:endParaRPr lang="en-US"/>
          </a:p>
        </p:txBody>
      </p:sp>
    </p:spTree>
    <p:extLst>
      <p:ext uri="{BB962C8B-B14F-4D97-AF65-F5344CB8AC3E}">
        <p14:creationId xmlns:p14="http://schemas.microsoft.com/office/powerpoint/2010/main" val="1890528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18</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70193" y="1160053"/>
            <a:ext cx="8711186" cy="4393510"/>
          </a:xfrm>
          <a:prstGeom prst="rect">
            <a:avLst/>
          </a:prstGeom>
        </p:spPr>
        <p:txBody>
          <a:bodyPr wrap="square">
            <a:spAutoFit/>
          </a:bodyPr>
          <a:lstStyle/>
          <a:p>
            <a:pPr eaLnBrk="1" hangingPunct="1">
              <a:spcBef>
                <a:spcPct val="50000"/>
              </a:spcBef>
              <a:spcAft>
                <a:spcPts val="1113"/>
              </a:spcAft>
              <a:buFont typeface="Monotype Sorts" pitchFamily="2" charset="2"/>
              <a:buChar char="u"/>
            </a:pPr>
            <a:r>
              <a:rPr lang="en-US" altLang="en-US" sz="2400" b="1" dirty="0">
                <a:ea typeface="ＭＳ Ｐゴシック" panose="020B0600070205080204" pitchFamily="34" charset="-128"/>
              </a:rPr>
              <a:t>Made in response to exposure to the antigen, and react specifically to that antigen</a:t>
            </a:r>
          </a:p>
          <a:p>
            <a:pPr eaLnBrk="1" hangingPunct="1">
              <a:spcBef>
                <a:spcPct val="50000"/>
              </a:spcBef>
              <a:spcAft>
                <a:spcPts val="1113"/>
              </a:spcAft>
              <a:buFont typeface="Monotype Sorts" pitchFamily="2" charset="2"/>
              <a:buChar char="u"/>
            </a:pPr>
            <a:r>
              <a:rPr lang="en-US" altLang="en-US" sz="2400" b="1" dirty="0">
                <a:ea typeface="ＭＳ Ｐゴシック" panose="020B0600070205080204" pitchFamily="34" charset="-128"/>
              </a:rPr>
              <a:t>Proteins that recognize and bind to a particular antigen with very high </a:t>
            </a:r>
            <a:r>
              <a:rPr lang="en-US" altLang="en-US" sz="2400" b="1" i="1" dirty="0">
                <a:ea typeface="ＭＳ Ｐゴシック" panose="020B0600070205080204" pitchFamily="34" charset="-128"/>
              </a:rPr>
              <a:t>specificity</a:t>
            </a:r>
            <a:r>
              <a:rPr lang="en-US" altLang="en-US" sz="2400" b="1" dirty="0">
                <a:ea typeface="ＭＳ Ｐゴシック" panose="020B0600070205080204" pitchFamily="34" charset="-128"/>
              </a:rPr>
              <a:t>.</a:t>
            </a:r>
          </a:p>
          <a:p>
            <a:pPr eaLnBrk="1" hangingPunct="1">
              <a:spcBef>
                <a:spcPct val="50000"/>
              </a:spcBef>
              <a:spcAft>
                <a:spcPts val="1113"/>
              </a:spcAft>
              <a:buFont typeface="Monotype Sorts" pitchFamily="2" charset="2"/>
              <a:buChar char="u"/>
            </a:pPr>
            <a:r>
              <a:rPr lang="en-US" altLang="en-US" sz="2400" b="1" dirty="0">
                <a:ea typeface="ＭＳ Ｐゴシック" panose="020B0600070205080204" pitchFamily="34" charset="-128"/>
              </a:rPr>
              <a:t>One virus or microbe may have several </a:t>
            </a:r>
            <a:r>
              <a:rPr lang="en-US" altLang="en-US" sz="2400" b="1" i="1" dirty="0">
                <a:ea typeface="ＭＳ Ｐゴシック" panose="020B0600070205080204" pitchFamily="34" charset="-128"/>
              </a:rPr>
              <a:t>antigenic determinant sites</a:t>
            </a:r>
            <a:r>
              <a:rPr lang="en-US" altLang="en-US" sz="2400" b="1" dirty="0">
                <a:ea typeface="ＭＳ Ｐゴシック" panose="020B0600070205080204" pitchFamily="34" charset="-128"/>
              </a:rPr>
              <a:t>, to which different antibodies may bind.</a:t>
            </a:r>
          </a:p>
          <a:p>
            <a:pPr eaLnBrk="1" hangingPunct="1">
              <a:spcBef>
                <a:spcPct val="50000"/>
              </a:spcBef>
              <a:buFont typeface="Monotype Sorts" pitchFamily="2" charset="2"/>
              <a:buChar char="u"/>
            </a:pPr>
            <a:r>
              <a:rPr lang="en-US" altLang="en-US" sz="2400" b="1" dirty="0">
                <a:ea typeface="ＭＳ Ｐゴシック" panose="020B0600070205080204" pitchFamily="34" charset="-128"/>
              </a:rPr>
              <a:t>Each antibody has at least two identical sites that bind antigen:  </a:t>
            </a:r>
            <a:r>
              <a:rPr lang="en-US" altLang="en-US" sz="2400" b="1" i="1" dirty="0">
                <a:ea typeface="ＭＳ Ｐゴシック" panose="020B0600070205080204" pitchFamily="34" charset="-128"/>
              </a:rPr>
              <a:t>Antigen binding sites</a:t>
            </a:r>
            <a:r>
              <a:rPr lang="en-US" altLang="en-US" sz="2400" b="1" dirty="0">
                <a:ea typeface="ＭＳ Ｐゴシック" panose="020B0600070205080204" pitchFamily="34" charset="-128"/>
              </a:rPr>
              <a:t>.</a:t>
            </a:r>
          </a:p>
          <a:p>
            <a:endParaRPr lang="en-GB" altLang="en-US" sz="2400" dirty="0">
              <a:ea typeface="ＭＳ Ｐゴシック" panose="020B0600070205080204" pitchFamily="34" charset="-128"/>
            </a:endParaRP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US" altLang="en-US" b="1" dirty="0">
                <a:solidFill>
                  <a:srgbClr val="FF0000"/>
                </a:solidFill>
                <a:ea typeface="ＭＳ Ｐゴシック" panose="020B0600070205080204" pitchFamily="34" charset="-128"/>
              </a:rPr>
              <a:t>Antibodies</a:t>
            </a:r>
            <a:endParaRPr lang="en-GB" altLang="en-US" b="1" dirty="0">
              <a:ea typeface="ＭＳ Ｐゴシック" panose="020B0600070205080204" pitchFamily="34" charset="-128"/>
            </a:endParaRPr>
          </a:p>
        </p:txBody>
      </p:sp>
    </p:spTree>
    <p:extLst>
      <p:ext uri="{BB962C8B-B14F-4D97-AF65-F5344CB8AC3E}">
        <p14:creationId xmlns:p14="http://schemas.microsoft.com/office/powerpoint/2010/main" val="303641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19</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70193" y="1160053"/>
            <a:ext cx="8711186" cy="5457904"/>
          </a:xfrm>
          <a:prstGeom prst="rect">
            <a:avLst/>
          </a:prstGeom>
        </p:spPr>
        <p:txBody>
          <a:bodyPr wrap="square">
            <a:spAutoFit/>
          </a:bodyPr>
          <a:lstStyle/>
          <a:p>
            <a:pPr eaLnBrk="1" hangingPunct="1">
              <a:spcAft>
                <a:spcPts val="1663"/>
              </a:spcAft>
              <a:buFont typeface="Monotype Sorts" pitchFamily="2" charset="2"/>
              <a:buChar char="u"/>
            </a:pPr>
            <a:r>
              <a:rPr lang="en-US" altLang="en-US" sz="2400" b="1" dirty="0">
                <a:ea typeface="ＭＳ Ｐゴシック" panose="020B0600070205080204" pitchFamily="34" charset="-128"/>
              </a:rPr>
              <a:t>Valence of an antibody:  Number of antigen binding sites.   Most are bivalent.</a:t>
            </a:r>
          </a:p>
          <a:p>
            <a:pPr eaLnBrk="1" hangingPunct="1">
              <a:spcAft>
                <a:spcPts val="1663"/>
              </a:spcAft>
              <a:buFont typeface="Monotype Sorts" pitchFamily="2" charset="2"/>
              <a:buChar char="u"/>
            </a:pPr>
            <a:r>
              <a:rPr lang="en-US" altLang="en-US" sz="2400" b="1" dirty="0">
                <a:ea typeface="ＭＳ Ｐゴシック" panose="020B0600070205080204" pitchFamily="34" charset="-128"/>
              </a:rPr>
              <a:t>Belong to a group of serum proteins called immunoglobulins (</a:t>
            </a:r>
            <a:r>
              <a:rPr lang="en-US" altLang="en-US" sz="2400" b="1" dirty="0" err="1">
                <a:ea typeface="ＭＳ Ｐゴシック" panose="020B0600070205080204" pitchFamily="34" charset="-128"/>
              </a:rPr>
              <a:t>Igs</a:t>
            </a:r>
            <a:r>
              <a:rPr lang="en-US" altLang="en-US" sz="2400" b="1" dirty="0">
                <a:ea typeface="ＭＳ Ｐゴシック" panose="020B0600070205080204" pitchFamily="34" charset="-128"/>
              </a:rPr>
              <a:t>).</a:t>
            </a:r>
          </a:p>
          <a:p>
            <a:pPr eaLnBrk="1" hangingPunct="1">
              <a:buFont typeface="Monotype Sorts" pitchFamily="2" charset="2"/>
              <a:buChar char="u"/>
            </a:pPr>
            <a:r>
              <a:rPr lang="en-US" altLang="en-US" sz="2400" b="1" dirty="0">
                <a:ea typeface="ＭＳ Ｐゴシック" panose="020B0600070205080204" pitchFamily="34" charset="-128"/>
              </a:rPr>
              <a:t>Antigen-antibody reactions</a:t>
            </a:r>
          </a:p>
          <a:p>
            <a:pPr lvl="1" eaLnBrk="1" hangingPunct="1">
              <a:spcAft>
                <a:spcPts val="1663"/>
              </a:spcAft>
              <a:buFont typeface="Monotype Sorts" pitchFamily="2" charset="2"/>
              <a:buChar char="u"/>
            </a:pPr>
            <a:r>
              <a:rPr lang="en-US" altLang="en-US" sz="2000" b="1" dirty="0">
                <a:ea typeface="ＭＳ Ｐゴシック" panose="020B0600070205080204" pitchFamily="34" charset="-128"/>
              </a:rPr>
              <a:t>Antiserum: serum that contains a large amount of antibodies that bind to a particular antigen</a:t>
            </a:r>
          </a:p>
          <a:p>
            <a:pPr eaLnBrk="1" hangingPunct="1">
              <a:buFont typeface="Monotype Sorts" pitchFamily="2" charset="2"/>
              <a:buChar char="u"/>
            </a:pPr>
            <a:r>
              <a:rPr lang="en-US" altLang="en-US" sz="2400" b="1" dirty="0">
                <a:ea typeface="ＭＳ Ｐゴシック" panose="020B0600070205080204" pitchFamily="34" charset="-128"/>
              </a:rPr>
              <a:t>Natural antibodies</a:t>
            </a:r>
          </a:p>
          <a:p>
            <a:pPr lvl="1" eaLnBrk="1" hangingPunct="1">
              <a:buFont typeface="Monotype Sorts" pitchFamily="2" charset="2"/>
              <a:buChar char="u"/>
            </a:pPr>
            <a:r>
              <a:rPr lang="en-US" altLang="en-US" sz="2000" b="1" dirty="0" err="1">
                <a:ea typeface="ＭＳ Ｐゴシック" panose="020B0600070205080204" pitchFamily="34" charset="-128"/>
              </a:rPr>
              <a:t>Igs</a:t>
            </a:r>
            <a:r>
              <a:rPr lang="en-US" altLang="en-US" sz="2000" b="1" dirty="0">
                <a:ea typeface="ＭＳ Ｐゴシック" panose="020B0600070205080204" pitchFamily="34" charset="-128"/>
              </a:rPr>
              <a:t> which react specifically to antigens of no known exposure.</a:t>
            </a:r>
          </a:p>
          <a:p>
            <a:pPr lvl="1" eaLnBrk="1" hangingPunct="1">
              <a:spcAft>
                <a:spcPts val="1663"/>
              </a:spcAft>
              <a:buFont typeface="Monotype Sorts" pitchFamily="2" charset="2"/>
              <a:buChar char="u"/>
            </a:pPr>
            <a:r>
              <a:rPr lang="en-US" altLang="en-US" sz="2000" b="1" dirty="0">
                <a:ea typeface="ＭＳ Ｐゴシック" panose="020B0600070205080204" pitchFamily="34" charset="-128"/>
              </a:rPr>
              <a:t>Usually of low </a:t>
            </a:r>
            <a:r>
              <a:rPr lang="en-US" altLang="en-US" sz="2000" b="1" dirty="0" err="1">
                <a:ea typeface="ＭＳ Ｐゴシック" panose="020B0600070205080204" pitchFamily="34" charset="-128"/>
              </a:rPr>
              <a:t>titre</a:t>
            </a:r>
            <a:r>
              <a:rPr lang="en-US" altLang="en-US" sz="2000" b="1" dirty="0">
                <a:ea typeface="ＭＳ Ｐゴシック" panose="020B0600070205080204" pitchFamily="34" charset="-128"/>
              </a:rPr>
              <a:t> but may confer resistance to certain infections. </a:t>
            </a:r>
          </a:p>
          <a:p>
            <a:pPr eaLnBrk="1" hangingPunct="1">
              <a:buFont typeface="Monotype Sorts" pitchFamily="2" charset="2"/>
              <a:buChar char="u"/>
            </a:pPr>
            <a:endParaRPr lang="en-US" altLang="en-US" sz="2400" b="1"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US" altLang="en-US" b="1" dirty="0">
                <a:solidFill>
                  <a:srgbClr val="FF0000"/>
                </a:solidFill>
                <a:ea typeface="ＭＳ Ｐゴシック" panose="020B0600070205080204" pitchFamily="34" charset="-128"/>
              </a:rPr>
              <a:t>Antibodies</a:t>
            </a:r>
            <a:endParaRPr lang="en-GB" altLang="en-US" b="1" dirty="0">
              <a:ea typeface="ＭＳ Ｐゴシック" panose="020B0600070205080204" pitchFamily="34" charset="-128"/>
            </a:endParaRPr>
          </a:p>
        </p:txBody>
      </p:sp>
    </p:spTree>
    <p:extLst>
      <p:ext uri="{BB962C8B-B14F-4D97-AF65-F5344CB8AC3E}">
        <p14:creationId xmlns:p14="http://schemas.microsoft.com/office/powerpoint/2010/main" val="449889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81166" y="441707"/>
            <a:ext cx="6582659" cy="425258"/>
          </a:xfrm>
        </p:spPr>
        <p:txBody>
          <a:bodyPr>
            <a:normAutofit fontScale="90000"/>
          </a:bodyPr>
          <a:lstStyle/>
          <a:p>
            <a:r>
              <a:rPr lang="en-US" altLang="en-US" sz="3200" b="1" dirty="0">
                <a:ea typeface="ＭＳ Ｐゴシック" panose="020B0600070205080204" pitchFamily="34" charset="-128"/>
              </a:rPr>
              <a:t>Pattern Recognition</a:t>
            </a:r>
            <a:endParaRPr lang="en-GB" sz="21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322636" y="1657583"/>
            <a:ext cx="8711186" cy="3108543"/>
          </a:xfrm>
          <a:prstGeom prst="rect">
            <a:avLst/>
          </a:prstGeom>
        </p:spPr>
        <p:txBody>
          <a:bodyPr wrap="square">
            <a:spAutoFit/>
          </a:bodyPr>
          <a:lstStyle/>
          <a:p>
            <a:pPr>
              <a:defRPr/>
            </a:pPr>
            <a:r>
              <a:rPr lang="en-US" sz="2800" dirty="0"/>
              <a:t>Pattern Recognition Receptors (PRR)</a:t>
            </a:r>
          </a:p>
          <a:p>
            <a:pPr>
              <a:buFont typeface="Wingdings" panose="05000000000000000000" pitchFamily="2" charset="2"/>
              <a:buChar char="Ø"/>
              <a:defRPr/>
            </a:pPr>
            <a:r>
              <a:rPr lang="en-US" sz="2800" dirty="0"/>
              <a:t>Toll-like receptors (TLRs)</a:t>
            </a:r>
          </a:p>
          <a:p>
            <a:pPr>
              <a:buFont typeface="Wingdings" panose="05000000000000000000" pitchFamily="2" charset="2"/>
              <a:buChar char="Ø"/>
              <a:defRPr/>
            </a:pPr>
            <a:r>
              <a:rPr lang="en-US" sz="2800" dirty="0"/>
              <a:t>NOD-like receptors (NLRs)</a:t>
            </a:r>
          </a:p>
          <a:p>
            <a:pPr>
              <a:defRPr/>
            </a:pPr>
            <a:r>
              <a:rPr lang="en-US" sz="2800" dirty="0"/>
              <a:t>Pathogen Associated Molecular Patterns</a:t>
            </a:r>
          </a:p>
          <a:p>
            <a:pPr marL="0" indent="0">
              <a:buFontTx/>
              <a:buNone/>
              <a:defRPr/>
            </a:pPr>
            <a:r>
              <a:rPr lang="en-US" sz="2800" dirty="0"/>
              <a:t>   (PAMPs)</a:t>
            </a:r>
          </a:p>
          <a:p>
            <a:pPr>
              <a:defRPr/>
            </a:pPr>
            <a:r>
              <a:rPr lang="en-US" sz="2800" dirty="0"/>
              <a:t>Death Associated Molecular Patterns </a:t>
            </a:r>
          </a:p>
          <a:p>
            <a:pPr>
              <a:defRPr/>
            </a:pPr>
            <a:r>
              <a:rPr lang="en-US" sz="2800" dirty="0"/>
              <a:t>(DAMPs)</a:t>
            </a:r>
          </a:p>
        </p:txBody>
      </p:sp>
      <p:sp>
        <p:nvSpPr>
          <p:cNvPr id="9" name="Rectangle 8">
            <a:extLst>
              <a:ext uri="{FF2B5EF4-FFF2-40B4-BE49-F238E27FC236}">
                <a16:creationId xmlns:a16="http://schemas.microsoft.com/office/drawing/2014/main" id="{13011EEB-8128-4B2C-B8CC-F4E04E7B424B}"/>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2287241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86155" y="410813"/>
            <a:ext cx="8229600" cy="57646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hangingPunct="1">
              <a:defRPr/>
            </a:pPr>
            <a:r>
              <a:rPr lang="en-US" sz="2800" b="1" dirty="0">
                <a:latin typeface="+mj-lt"/>
                <a:ea typeface="+mj-ea"/>
                <a:cs typeface="+mj-cs"/>
              </a:rPr>
              <a:t>Epitopes: Antigen Regions that Interact with Antibodies</a:t>
            </a:r>
          </a:p>
        </p:txBody>
      </p:sp>
      <p:sp>
        <p:nvSpPr>
          <p:cNvPr id="3" name="Slide Number Placeholder 2">
            <a:extLst>
              <a:ext uri="{FF2B5EF4-FFF2-40B4-BE49-F238E27FC236}">
                <a16:creationId xmlns:a16="http://schemas.microsoft.com/office/drawing/2014/main" id="{63A48D29-1566-4E32-90BC-77D6C3F1D14B}"/>
              </a:ext>
            </a:extLst>
          </p:cNvPr>
          <p:cNvSpPr>
            <a:spLocks noGrp="1"/>
          </p:cNvSpPr>
          <p:nvPr>
            <p:ph type="sldNum" sz="quarter" idx="12"/>
          </p:nvPr>
        </p:nvSpPr>
        <p:spPr/>
        <p:txBody>
          <a:bodyPr/>
          <a:lstStyle/>
          <a:p>
            <a:fld id="{F4801FD5-11B4-DE43-ACA2-E85EEB9A6F9C}" type="slidenum">
              <a:rPr lang="en-US" smtClean="0"/>
              <a:pPr/>
              <a:t>20</a:t>
            </a:fld>
            <a:endParaRPr lang="en-US"/>
          </a:p>
        </p:txBody>
      </p:sp>
      <p:pic>
        <p:nvPicPr>
          <p:cNvPr id="10" name="Picture 3" descr="E:\MEDIA\1421\142133.JPG">
            <a:extLst>
              <a:ext uri="{FF2B5EF4-FFF2-40B4-BE49-F238E27FC236}">
                <a16:creationId xmlns:a16="http://schemas.microsoft.com/office/drawing/2014/main" id="{6CB89B4C-F814-4063-A285-31D23BF34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959" y="1113631"/>
            <a:ext cx="856932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99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21</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45362" y="401721"/>
            <a:ext cx="8711186" cy="6378669"/>
          </a:xfrm>
          <a:prstGeom prst="rect">
            <a:avLst/>
          </a:prstGeom>
        </p:spPr>
        <p:txBody>
          <a:bodyPr wrap="square">
            <a:spAutoFit/>
          </a:bodyPr>
          <a:lstStyle/>
          <a:p>
            <a:pPr eaLnBrk="1" hangingPunct="1">
              <a:spcAft>
                <a:spcPts val="1663"/>
              </a:spcAft>
              <a:buFont typeface="Monotype Sorts" pitchFamily="2" charset="2"/>
              <a:buChar char="u"/>
            </a:pPr>
            <a:r>
              <a:rPr lang="en-US" altLang="en-US" b="1" dirty="0">
                <a:ea typeface="ＭＳ Ｐゴシック" panose="020B0600070205080204" pitchFamily="34" charset="-128"/>
              </a:rPr>
              <a:t>Valence of an antibody:  Number of antigen binding sites.   Most are bivalent.</a:t>
            </a:r>
          </a:p>
          <a:p>
            <a:pPr algn="just" eaLnBrk="1" hangingPunct="1">
              <a:buFont typeface="Wingdings" panose="05000000000000000000" pitchFamily="2" charset="2"/>
              <a:buNone/>
              <a:defRPr/>
            </a:pPr>
            <a:r>
              <a:rPr lang="en-US" altLang="en-US" b="1" dirty="0">
                <a:ea typeface="ＭＳ Ｐゴシック" panose="020B0600070205080204" pitchFamily="34" charset="-128"/>
              </a:rPr>
              <a:t>Belong to a group of serum proteins called immunoglobulins (</a:t>
            </a:r>
            <a:r>
              <a:rPr lang="en-US" altLang="en-US" b="1" dirty="0" err="1">
                <a:ea typeface="ＭＳ Ｐゴシック" panose="020B0600070205080204" pitchFamily="34" charset="-128"/>
              </a:rPr>
              <a:t>Igs</a:t>
            </a:r>
            <a:r>
              <a:rPr lang="en-US" altLang="en-US" b="1" dirty="0">
                <a:ea typeface="ＭＳ Ｐゴシック" panose="020B0600070205080204" pitchFamily="34" charset="-128"/>
              </a:rPr>
              <a:t>)</a:t>
            </a:r>
            <a:r>
              <a:rPr lang="en-US" sz="3200" b="1" dirty="0"/>
              <a:t> Antibodies work in three ways:</a:t>
            </a:r>
            <a:r>
              <a:rPr lang="en-US" sz="3200" dirty="0"/>
              <a:t> </a:t>
            </a:r>
          </a:p>
          <a:p>
            <a:pPr algn="just" eaLnBrk="1" hangingPunct="1">
              <a:buFont typeface="Wingdings" panose="05000000000000000000" pitchFamily="2" charset="2"/>
              <a:buNone/>
              <a:defRPr/>
            </a:pPr>
            <a:endParaRPr lang="en-US" sz="800" dirty="0"/>
          </a:p>
          <a:p>
            <a:pPr marL="514350" indent="-514350" algn="just" eaLnBrk="1" hangingPunct="1">
              <a:buFont typeface="+mj-lt"/>
              <a:buAutoNum type="arabicPeriod"/>
              <a:defRPr/>
            </a:pPr>
            <a:r>
              <a:rPr lang="en-US" b="1" dirty="0" err="1"/>
              <a:t>Neutralisation</a:t>
            </a:r>
            <a:r>
              <a:rPr lang="en-US" dirty="0"/>
              <a:t>. blocking the biological activity of their target molecule </a:t>
            </a:r>
            <a:r>
              <a:rPr lang="en-US" dirty="0" err="1"/>
              <a:t>e.g</a:t>
            </a:r>
            <a:r>
              <a:rPr lang="en-US" dirty="0"/>
              <a:t> a toxin, by binding to it's receptor</a:t>
            </a:r>
          </a:p>
          <a:p>
            <a:pPr marL="514350" indent="-514350" algn="just" eaLnBrk="1" hangingPunct="1">
              <a:buFont typeface="+mj-lt"/>
              <a:buAutoNum type="arabicPeriod"/>
              <a:defRPr/>
            </a:pPr>
            <a:r>
              <a:rPr lang="en-US" b="1" dirty="0" err="1"/>
              <a:t>Opsonisation</a:t>
            </a:r>
            <a:r>
              <a:rPr lang="en-US" dirty="0"/>
              <a:t>. interact with special receptors on various cells, including macrophages, neutrophils, basophils and mast cells allowing them to "</a:t>
            </a:r>
            <a:r>
              <a:rPr lang="en-US" dirty="0" err="1"/>
              <a:t>recognise</a:t>
            </a:r>
            <a:r>
              <a:rPr lang="en-US" dirty="0"/>
              <a:t>" and respond to the antigen</a:t>
            </a:r>
          </a:p>
          <a:p>
            <a:pPr marL="514350" indent="-514350" algn="just" eaLnBrk="1" hangingPunct="1">
              <a:buFont typeface="+mj-lt"/>
              <a:buAutoNum type="arabicPeriod"/>
              <a:defRPr/>
            </a:pPr>
            <a:r>
              <a:rPr lang="en-US" b="1" dirty="0"/>
              <a:t>Complement Activation</a:t>
            </a:r>
            <a:r>
              <a:rPr lang="en-US" dirty="0"/>
              <a:t>. cause direct lysis by complement </a:t>
            </a:r>
            <a:r>
              <a:rPr lang="en-US" dirty="0" err="1"/>
              <a:t>complement</a:t>
            </a:r>
            <a:r>
              <a:rPr lang="en-US" dirty="0"/>
              <a:t> recruitment also enhances phagocytosis</a:t>
            </a:r>
          </a:p>
          <a:p>
            <a:pPr marL="514350" indent="-514350" algn="just" eaLnBrk="1" hangingPunct="1">
              <a:buFont typeface="+mj-lt"/>
              <a:buAutoNum type="arabicPeriod"/>
              <a:defRPr/>
            </a:pPr>
            <a:endParaRPr lang="en-US" altLang="en-US" b="1" dirty="0">
              <a:ea typeface="ＭＳ Ｐゴシック" panose="020B0600070205080204" pitchFamily="34" charset="-128"/>
            </a:endParaRPr>
          </a:p>
          <a:p>
            <a:pPr eaLnBrk="1" hangingPunct="1">
              <a:buFont typeface="Monotype Sorts" pitchFamily="2" charset="2"/>
              <a:buChar char="u"/>
            </a:pPr>
            <a:r>
              <a:rPr lang="en-US" altLang="en-US" b="1" dirty="0">
                <a:ea typeface="ＭＳ Ｐゴシック" panose="020B0600070205080204" pitchFamily="34" charset="-128"/>
              </a:rPr>
              <a:t>Antigen-antibody reactions</a:t>
            </a:r>
          </a:p>
          <a:p>
            <a:pPr lvl="1" eaLnBrk="1" hangingPunct="1">
              <a:spcAft>
                <a:spcPts val="1663"/>
              </a:spcAft>
              <a:buFont typeface="Monotype Sorts" pitchFamily="2" charset="2"/>
              <a:buChar char="u"/>
            </a:pPr>
            <a:r>
              <a:rPr lang="en-US" altLang="en-US" sz="1600" b="1" dirty="0">
                <a:ea typeface="ＭＳ Ｐゴシック" panose="020B0600070205080204" pitchFamily="34" charset="-128"/>
              </a:rPr>
              <a:t>Antiserum: serum that contains a large amount of antibodies that bind to a particular antigen</a:t>
            </a:r>
          </a:p>
          <a:p>
            <a:pPr eaLnBrk="1" hangingPunct="1">
              <a:buFont typeface="Monotype Sorts" pitchFamily="2" charset="2"/>
              <a:buChar char="u"/>
            </a:pPr>
            <a:r>
              <a:rPr lang="en-US" altLang="en-US" b="1" dirty="0">
                <a:ea typeface="ＭＳ Ｐゴシック" panose="020B0600070205080204" pitchFamily="34" charset="-128"/>
              </a:rPr>
              <a:t>Natural antibodies</a:t>
            </a:r>
          </a:p>
          <a:p>
            <a:pPr lvl="1" eaLnBrk="1" hangingPunct="1">
              <a:buFont typeface="Monotype Sorts" pitchFamily="2" charset="2"/>
              <a:buChar char="u"/>
            </a:pPr>
            <a:r>
              <a:rPr lang="en-US" altLang="en-US" sz="1600" b="1" dirty="0" err="1">
                <a:ea typeface="ＭＳ Ｐゴシック" panose="020B0600070205080204" pitchFamily="34" charset="-128"/>
              </a:rPr>
              <a:t>Igs</a:t>
            </a:r>
            <a:r>
              <a:rPr lang="en-US" altLang="en-US" sz="1600" b="1" dirty="0">
                <a:ea typeface="ＭＳ Ｐゴシック" panose="020B0600070205080204" pitchFamily="34" charset="-128"/>
              </a:rPr>
              <a:t> which react specifically to antigens of no known exposure.</a:t>
            </a:r>
          </a:p>
          <a:p>
            <a:pPr lvl="1" eaLnBrk="1" hangingPunct="1">
              <a:spcAft>
                <a:spcPts val="1663"/>
              </a:spcAft>
              <a:buFont typeface="Monotype Sorts" pitchFamily="2" charset="2"/>
              <a:buChar char="u"/>
            </a:pPr>
            <a:r>
              <a:rPr lang="en-US" altLang="en-US" sz="1600" b="1" dirty="0">
                <a:ea typeface="ＭＳ Ｐゴシック" panose="020B0600070205080204" pitchFamily="34" charset="-128"/>
              </a:rPr>
              <a:t>Usually of low </a:t>
            </a:r>
            <a:r>
              <a:rPr lang="en-US" altLang="en-US" sz="1600" b="1" dirty="0" err="1">
                <a:ea typeface="ＭＳ Ｐゴシック" panose="020B0600070205080204" pitchFamily="34" charset="-128"/>
              </a:rPr>
              <a:t>titre</a:t>
            </a:r>
            <a:r>
              <a:rPr lang="en-US" altLang="en-US" sz="1600" b="1" dirty="0">
                <a:ea typeface="ＭＳ Ｐゴシック" panose="020B0600070205080204" pitchFamily="34" charset="-128"/>
              </a:rPr>
              <a:t> but may confer resistance to certain infections. </a:t>
            </a:r>
          </a:p>
          <a:p>
            <a:pPr eaLnBrk="1" hangingPunct="1">
              <a:buFont typeface="Monotype Sorts" pitchFamily="2" charset="2"/>
              <a:buChar char="u"/>
            </a:pPr>
            <a:endParaRPr lang="en-US" altLang="en-US" b="1"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404572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22</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45362" y="401721"/>
            <a:ext cx="8711186" cy="5424562"/>
          </a:xfrm>
          <a:prstGeom prst="rect">
            <a:avLst/>
          </a:prstGeom>
        </p:spPr>
        <p:txBody>
          <a:bodyPr wrap="square">
            <a:spAutoFit/>
          </a:bodyPr>
          <a:lstStyle/>
          <a:p>
            <a:pPr algn="just" eaLnBrk="1" hangingPunct="1">
              <a:buFont typeface="Wingdings" panose="05000000000000000000" pitchFamily="2" charset="2"/>
              <a:buNone/>
              <a:defRPr/>
            </a:pPr>
            <a:r>
              <a:rPr lang="en-US" sz="2800" b="1" dirty="0"/>
              <a:t>Antibodies work in three ways:</a:t>
            </a:r>
            <a:r>
              <a:rPr lang="en-US" sz="2800" dirty="0"/>
              <a:t> </a:t>
            </a:r>
          </a:p>
          <a:p>
            <a:pPr algn="just" eaLnBrk="1" hangingPunct="1">
              <a:buFont typeface="Wingdings" panose="05000000000000000000" pitchFamily="2" charset="2"/>
              <a:buNone/>
              <a:defRPr/>
            </a:pPr>
            <a:endParaRPr lang="en-US" sz="1050" dirty="0"/>
          </a:p>
          <a:p>
            <a:pPr marL="514350" indent="-514350" algn="just" eaLnBrk="1" hangingPunct="1">
              <a:buFont typeface="+mj-lt"/>
              <a:buAutoNum type="arabicPeriod"/>
              <a:defRPr/>
            </a:pPr>
            <a:r>
              <a:rPr lang="en-US" sz="2800" b="1" dirty="0" err="1"/>
              <a:t>Neutralisation</a:t>
            </a:r>
            <a:r>
              <a:rPr lang="en-US" sz="2800" dirty="0"/>
              <a:t>. blocking the biological activity of their target molecule </a:t>
            </a:r>
            <a:r>
              <a:rPr lang="en-US" sz="2800" dirty="0" err="1"/>
              <a:t>e.g</a:t>
            </a:r>
            <a:r>
              <a:rPr lang="en-US" sz="2800" dirty="0"/>
              <a:t> a toxin, by binding to it's receptor</a:t>
            </a:r>
          </a:p>
          <a:p>
            <a:pPr marL="514350" indent="-514350" algn="just" eaLnBrk="1" hangingPunct="1">
              <a:buFont typeface="+mj-lt"/>
              <a:buAutoNum type="arabicPeriod"/>
              <a:defRPr/>
            </a:pPr>
            <a:r>
              <a:rPr lang="en-US" sz="2800" b="1" dirty="0" err="1"/>
              <a:t>Opsonisation</a:t>
            </a:r>
            <a:r>
              <a:rPr lang="en-US" sz="2800" dirty="0"/>
              <a:t>. interact with special receptors on various cells, including macrophages, neutrophils, basophils and mast cells allowing them to "</a:t>
            </a:r>
            <a:r>
              <a:rPr lang="en-US" sz="2800" dirty="0" err="1"/>
              <a:t>recognise</a:t>
            </a:r>
            <a:r>
              <a:rPr lang="en-US" sz="2800" dirty="0"/>
              <a:t>" and respond to the antigen</a:t>
            </a:r>
          </a:p>
          <a:p>
            <a:pPr marL="514350" indent="-514350" algn="just" eaLnBrk="1" hangingPunct="1">
              <a:buFont typeface="+mj-lt"/>
              <a:buAutoNum type="arabicPeriod"/>
              <a:defRPr/>
            </a:pPr>
            <a:r>
              <a:rPr lang="en-US" sz="2800" b="1" dirty="0"/>
              <a:t>Complement Activation</a:t>
            </a:r>
            <a:r>
              <a:rPr lang="en-US" sz="2800" dirty="0"/>
              <a:t>. cause direct lysis by complement </a:t>
            </a:r>
            <a:r>
              <a:rPr lang="en-US" sz="2800" dirty="0" err="1"/>
              <a:t>complement</a:t>
            </a:r>
            <a:r>
              <a:rPr lang="en-US" sz="2800" dirty="0"/>
              <a:t> recruitment also enhances phagocytosis</a:t>
            </a:r>
          </a:p>
          <a:p>
            <a:pPr algn="just" eaLnBrk="1" hangingPunct="1">
              <a:buFont typeface="Monotype Sorts" pitchFamily="2" charset="2"/>
              <a:buChar char="u"/>
              <a:defRPr/>
            </a:pPr>
            <a:endParaRPr lang="en-US" sz="2800" b="1" dirty="0"/>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1885332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23</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45362" y="245567"/>
            <a:ext cx="8711186" cy="6124754"/>
          </a:xfrm>
          <a:prstGeom prst="rect">
            <a:avLst/>
          </a:prstGeom>
        </p:spPr>
        <p:txBody>
          <a:bodyPr wrap="square">
            <a:spAutoFit/>
          </a:bodyPr>
          <a:lstStyle/>
          <a:p>
            <a:pPr marL="251968" indent="-251968" algn="just" eaLnBrk="1" hangingPunct="1">
              <a:spcBef>
                <a:spcPct val="20000"/>
              </a:spcBef>
              <a:buClr>
                <a:srgbClr val="0BD0D9"/>
              </a:buClr>
              <a:buSzPct val="95000"/>
              <a:defRPr/>
            </a:pPr>
            <a:r>
              <a:rPr lang="en-US" sz="2800" b="1" dirty="0">
                <a:latin typeface="+mn-lt"/>
              </a:rPr>
              <a:t>	4.  Neutralization: </a:t>
            </a:r>
            <a:r>
              <a:rPr lang="en-US" sz="2800" dirty="0">
                <a:latin typeface="+mn-lt"/>
              </a:rPr>
              <a:t>IgG inactivates viruses by binding to their surface and neutralize toxins by blocking their active sites.</a:t>
            </a:r>
          </a:p>
          <a:p>
            <a:pPr marL="251968" indent="-251968" algn="just" eaLnBrk="1" hangingPunct="1">
              <a:spcBef>
                <a:spcPct val="20000"/>
              </a:spcBef>
              <a:buClr>
                <a:srgbClr val="0BD0D9"/>
              </a:buClr>
              <a:buSzPct val="95000"/>
              <a:defRPr/>
            </a:pPr>
            <a:endParaRPr lang="en-US" sz="2800" dirty="0">
              <a:latin typeface="+mn-lt"/>
            </a:endParaRPr>
          </a:p>
          <a:p>
            <a:pPr marL="251968" indent="-251968" algn="just" eaLnBrk="1" hangingPunct="1">
              <a:spcBef>
                <a:spcPct val="20000"/>
              </a:spcBef>
              <a:buClr>
                <a:srgbClr val="0BD0D9"/>
              </a:buClr>
              <a:buSzPct val="95000"/>
              <a:defRPr/>
            </a:pPr>
            <a:r>
              <a:rPr lang="en-US" sz="2800" b="1" dirty="0">
                <a:latin typeface="+mn-lt"/>
              </a:rPr>
              <a:t>   5. Antibody-dependent-cell-mediated cytotoxicity: </a:t>
            </a:r>
            <a:r>
              <a:rPr lang="en-US" sz="2800" dirty="0">
                <a:latin typeface="+mn-lt"/>
              </a:rPr>
              <a:t>Used to destroy large organisms (e.g.: worms).  Target organism is coated with antibodies and bombarded with chemicals from nonspecific immune cells.</a:t>
            </a:r>
          </a:p>
          <a:p>
            <a:pPr marL="251968" indent="-251968" algn="just" eaLnBrk="1" hangingPunct="1">
              <a:spcBef>
                <a:spcPct val="20000"/>
              </a:spcBef>
              <a:buClr>
                <a:srgbClr val="0BD0D9"/>
              </a:buClr>
              <a:buSzPct val="95000"/>
              <a:defRPr/>
            </a:pPr>
            <a:endParaRPr lang="en-US" sz="2800" dirty="0">
              <a:latin typeface="+mn-lt"/>
            </a:endParaRPr>
          </a:p>
          <a:p>
            <a:pPr marL="590367" lvl="1" indent="-227065" algn="just" eaLnBrk="1" hangingPunct="1">
              <a:spcBef>
                <a:spcPct val="20000"/>
              </a:spcBef>
              <a:buClr>
                <a:schemeClr val="accent1"/>
              </a:buClr>
              <a:buSzPct val="85000"/>
              <a:defRPr/>
            </a:pPr>
            <a:r>
              <a:rPr lang="en-US" sz="2800" b="1" dirty="0">
                <a:latin typeface="+mn-lt"/>
              </a:rPr>
              <a:t>6.  Complement Activation: </a:t>
            </a:r>
            <a:r>
              <a:rPr lang="en-US" sz="2800" dirty="0">
                <a:latin typeface="+mn-lt"/>
              </a:rPr>
              <a:t>Both IgG and IgM trigger the complement system which results in cell lysis and inflammation.</a:t>
            </a:r>
          </a:p>
          <a:p>
            <a:pPr marL="590367" lvl="1" indent="-227065" algn="just" eaLnBrk="1" hangingPunct="1">
              <a:spcBef>
                <a:spcPct val="20000"/>
              </a:spcBef>
              <a:buClr>
                <a:schemeClr val="accent1"/>
              </a:buClr>
              <a:buSzPct val="85000"/>
              <a:defRPr/>
            </a:pPr>
            <a:endParaRPr lang="en-US" sz="2800" b="1" dirty="0">
              <a:latin typeface="+mn-lt"/>
            </a:endParaRP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2315176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24</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45362" y="1229818"/>
            <a:ext cx="8711186" cy="4183838"/>
          </a:xfrm>
          <a:prstGeom prst="rect">
            <a:avLst/>
          </a:prstGeom>
        </p:spPr>
        <p:txBody>
          <a:bodyPr wrap="square">
            <a:spAutoFit/>
          </a:bodyPr>
          <a:lstStyle/>
          <a:p>
            <a:pPr eaLnBrk="1" hangingPunct="1">
              <a:spcBef>
                <a:spcPct val="50000"/>
              </a:spcBef>
              <a:buClrTx/>
              <a:buSzTx/>
              <a:buFontTx/>
              <a:buNone/>
              <a:defRPr/>
            </a:pPr>
            <a:r>
              <a:rPr lang="en-GB" altLang="en-US" sz="2954" b="1" dirty="0">
                <a:latin typeface="Arial" panose="020B0604020202020204" pitchFamily="34" charset="0"/>
              </a:rPr>
              <a:t>All the interactions between antigen and antibody are non-covalent interactions: </a:t>
            </a:r>
          </a:p>
          <a:p>
            <a:pPr eaLnBrk="1" hangingPunct="1">
              <a:spcBef>
                <a:spcPct val="50000"/>
              </a:spcBef>
              <a:buClrTx/>
              <a:buSzTx/>
              <a:buFontTx/>
              <a:buNone/>
              <a:defRPr/>
            </a:pPr>
            <a:endParaRPr lang="en-GB" altLang="en-US" sz="2954" b="1" dirty="0">
              <a:latin typeface="Arial" panose="020B0604020202020204" pitchFamily="34" charset="0"/>
            </a:endParaRPr>
          </a:p>
          <a:p>
            <a:pPr lvl="1" eaLnBrk="1" hangingPunct="1">
              <a:spcBef>
                <a:spcPct val="50000"/>
              </a:spcBef>
              <a:buClrTx/>
              <a:buSzTx/>
              <a:buFont typeface="Wingdings" panose="05000000000000000000" pitchFamily="2" charset="2"/>
              <a:buChar char="§"/>
              <a:defRPr/>
            </a:pPr>
            <a:r>
              <a:rPr lang="en-GB" altLang="en-US" sz="2954" dirty="0">
                <a:latin typeface="Arial" panose="020B0604020202020204" pitchFamily="34" charset="0"/>
              </a:rPr>
              <a:t>  ionic interactions, </a:t>
            </a:r>
            <a:r>
              <a:rPr lang="en-GB" altLang="en-US" sz="2954" dirty="0" err="1">
                <a:latin typeface="Arial" panose="020B0604020202020204" pitchFamily="34" charset="0"/>
              </a:rPr>
              <a:t>eg.</a:t>
            </a:r>
            <a:r>
              <a:rPr lang="en-GB" altLang="en-US" sz="2954" dirty="0">
                <a:latin typeface="Arial" panose="020B0604020202020204" pitchFamily="34" charset="0"/>
              </a:rPr>
              <a:t> like attraction of opposite charges on amino acids;</a:t>
            </a:r>
          </a:p>
          <a:p>
            <a:pPr lvl="1" eaLnBrk="1" hangingPunct="1">
              <a:spcBef>
                <a:spcPct val="50000"/>
              </a:spcBef>
              <a:buClrTx/>
              <a:buSzTx/>
              <a:buFont typeface="Wingdings" panose="05000000000000000000" pitchFamily="2" charset="2"/>
              <a:buChar char="§"/>
              <a:defRPr/>
            </a:pPr>
            <a:r>
              <a:rPr lang="en-GB" altLang="en-US" sz="2954" dirty="0">
                <a:latin typeface="Arial" panose="020B0604020202020204" pitchFamily="34" charset="0"/>
              </a:rPr>
              <a:t>  hydrogen bonds; </a:t>
            </a:r>
          </a:p>
          <a:p>
            <a:pPr lvl="1" eaLnBrk="1" hangingPunct="1">
              <a:spcBef>
                <a:spcPct val="50000"/>
              </a:spcBef>
              <a:buClrTx/>
              <a:buSzTx/>
              <a:buFont typeface="Wingdings" panose="05000000000000000000" pitchFamily="2" charset="2"/>
              <a:buChar char="§"/>
              <a:defRPr/>
            </a:pPr>
            <a:r>
              <a:rPr lang="en-GB" altLang="en-US" sz="2954" dirty="0">
                <a:latin typeface="Arial" panose="020B0604020202020204" pitchFamily="34" charset="0"/>
              </a:rPr>
              <a:t>  hydrophobic interactions.</a:t>
            </a:r>
            <a:endParaRPr lang="en-US" altLang="en-US" sz="2954" dirty="0">
              <a:latin typeface="Arial" panose="020B0604020202020204" pitchFamily="34" charset="0"/>
            </a:endParaRP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4113807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25</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90512" y="274678"/>
            <a:ext cx="8711186" cy="1266693"/>
          </a:xfrm>
          <a:prstGeom prst="rect">
            <a:avLst/>
          </a:prstGeom>
        </p:spPr>
        <p:txBody>
          <a:bodyPr wrap="square">
            <a:spAutoFit/>
          </a:bodyPr>
          <a:lstStyle/>
          <a:p>
            <a:pPr eaLnBrk="1" hangingPunct="1">
              <a:spcBef>
                <a:spcPct val="50000"/>
              </a:spcBef>
              <a:defRPr/>
            </a:pPr>
            <a:r>
              <a:rPr lang="en-US" sz="3200" b="1" dirty="0">
                <a:latin typeface="+mj-lt"/>
                <a:ea typeface="+mj-ea"/>
                <a:cs typeface="+mj-cs"/>
              </a:rPr>
              <a:t>Protective Mechanisms of Antigen-Antibody Binding</a:t>
            </a:r>
          </a:p>
          <a:p>
            <a:pPr eaLnBrk="1" hangingPunct="1">
              <a:spcBef>
                <a:spcPct val="50000"/>
              </a:spcBef>
              <a:buClrTx/>
              <a:buSzTx/>
              <a:buFontTx/>
              <a:buNone/>
              <a:defRPr/>
            </a:pPr>
            <a:endParaRPr lang="en-US" altLang="en-US" sz="2954" dirty="0">
              <a:latin typeface="Arial" panose="020B0604020202020204" pitchFamily="34" charset="0"/>
            </a:endParaRP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pic>
        <p:nvPicPr>
          <p:cNvPr id="9" name="Picture 4" descr="E:\MEDIA\1048\17_8.BMP">
            <a:extLst>
              <a:ext uri="{FF2B5EF4-FFF2-40B4-BE49-F238E27FC236}">
                <a16:creationId xmlns:a16="http://schemas.microsoft.com/office/drawing/2014/main" id="{4238F66C-2BD7-40BE-AEC3-29F3452E5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908720"/>
            <a:ext cx="8115300" cy="502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0321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26</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70193" y="1160053"/>
            <a:ext cx="8711186" cy="4524315"/>
          </a:xfrm>
          <a:prstGeom prst="rect">
            <a:avLst/>
          </a:prstGeom>
        </p:spPr>
        <p:txBody>
          <a:bodyPr wrap="square">
            <a:spAutoFit/>
          </a:bodyPr>
          <a:lstStyle/>
          <a:p>
            <a:pPr algn="just"/>
            <a:r>
              <a:rPr lang="en-GB" altLang="en-US" sz="3200" dirty="0">
                <a:ea typeface="ＭＳ Ｐゴシック" panose="020B0600070205080204" pitchFamily="34" charset="-128"/>
                <a:cs typeface="Arial" panose="020B0604020202020204" pitchFamily="34" charset="0"/>
              </a:rPr>
              <a:t>Exogenous antigens (Mostly expressed by </a:t>
            </a:r>
            <a:r>
              <a:rPr lang="en-GB" altLang="en-US" sz="3200" dirty="0" err="1">
                <a:ea typeface="ＭＳ Ｐゴシック" panose="020B0600070205080204" pitchFamily="34" charset="-128"/>
                <a:cs typeface="Arial" panose="020B0604020202020204" pitchFamily="34" charset="0"/>
              </a:rPr>
              <a:t>extracelluar</a:t>
            </a:r>
            <a:r>
              <a:rPr lang="en-GB" altLang="en-US" sz="3200" dirty="0">
                <a:ea typeface="ＭＳ Ｐゴシック" panose="020B0600070205080204" pitchFamily="34" charset="-128"/>
                <a:cs typeface="Arial" panose="020B0604020202020204" pitchFamily="34" charset="0"/>
              </a:rPr>
              <a:t> pathogens </a:t>
            </a:r>
            <a:r>
              <a:rPr lang="en-GB" altLang="en-US" sz="3200" dirty="0" err="1">
                <a:ea typeface="ＭＳ Ｐゴシック" panose="020B0600070205080204" pitchFamily="34" charset="-128"/>
                <a:cs typeface="Arial" panose="020B0604020202020204" pitchFamily="34" charset="0"/>
              </a:rPr>
              <a:t>ie</a:t>
            </a:r>
            <a:r>
              <a:rPr lang="en-GB" altLang="en-US" sz="3200" dirty="0">
                <a:ea typeface="ＭＳ Ｐゴシック" panose="020B0600070205080204" pitchFamily="34" charset="-128"/>
                <a:cs typeface="Arial" panose="020B0604020202020204" pitchFamily="34" charset="0"/>
              </a:rPr>
              <a:t>. parasites)</a:t>
            </a:r>
          </a:p>
          <a:p>
            <a:pPr algn="just"/>
            <a:r>
              <a:rPr lang="en-GB" altLang="en-US" sz="3200" dirty="0">
                <a:ea typeface="ＭＳ Ｐゴシック" panose="020B0600070205080204" pitchFamily="34" charset="-128"/>
                <a:cs typeface="Arial" panose="020B0604020202020204" pitchFamily="34" charset="0"/>
              </a:rPr>
              <a:t>Endogenous antigens (Expressed by intracellular pathogens, viruses &amp; some bacteria)</a:t>
            </a:r>
          </a:p>
          <a:p>
            <a:pPr algn="just"/>
            <a:endParaRPr lang="en-GB" altLang="en-US" sz="3200" dirty="0">
              <a:ea typeface="ＭＳ Ｐゴシック" panose="020B0600070205080204" pitchFamily="34" charset="-128"/>
              <a:cs typeface="Arial" panose="020B0604020202020204" pitchFamily="34" charset="0"/>
            </a:endParaRPr>
          </a:p>
          <a:p>
            <a:pPr algn="just"/>
            <a:r>
              <a:rPr lang="en-GB" altLang="en-US" sz="3200" dirty="0">
                <a:ea typeface="ＭＳ Ｐゴシック" panose="020B0600070205080204" pitchFamily="34" charset="-128"/>
              </a:rPr>
              <a:t>T-dependent antigens </a:t>
            </a:r>
          </a:p>
          <a:p>
            <a:pPr algn="just"/>
            <a:r>
              <a:rPr lang="en-GB" altLang="en-US" sz="3200" dirty="0">
                <a:ea typeface="ＭＳ Ｐゴシック" panose="020B0600070205080204" pitchFamily="34" charset="-128"/>
              </a:rPr>
              <a:t>T- independent antigens</a:t>
            </a:r>
          </a:p>
          <a:p>
            <a:pPr algn="just"/>
            <a:endParaRPr lang="en-GB" altLang="en-US" sz="3200" dirty="0">
              <a:ea typeface="ＭＳ Ｐゴシック" panose="020B0600070205080204" pitchFamily="34" charset="-128"/>
              <a:cs typeface="Arial" panose="020B0604020202020204" pitchFamily="34" charset="0"/>
            </a:endParaRP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GB" altLang="en-US" b="1" dirty="0">
                <a:ea typeface="ＭＳ Ｐゴシック" panose="020B0600070205080204" pitchFamily="34" charset="-128"/>
                <a:cs typeface="Arial" panose="020B0604020202020204" pitchFamily="34" charset="0"/>
              </a:rPr>
              <a:t>Types of antigens</a:t>
            </a:r>
            <a:endParaRPr lang="en-GB" altLang="en-US" b="1" dirty="0">
              <a:ea typeface="ＭＳ Ｐゴシック" panose="020B0600070205080204" pitchFamily="34" charset="-128"/>
            </a:endParaRPr>
          </a:p>
        </p:txBody>
      </p:sp>
    </p:spTree>
    <p:extLst>
      <p:ext uri="{BB962C8B-B14F-4D97-AF65-F5344CB8AC3E}">
        <p14:creationId xmlns:p14="http://schemas.microsoft.com/office/powerpoint/2010/main" val="3951642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27</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pic>
        <p:nvPicPr>
          <p:cNvPr id="11" name="Picture 2" descr="figure_04_25">
            <a:extLst>
              <a:ext uri="{FF2B5EF4-FFF2-40B4-BE49-F238E27FC236}">
                <a16:creationId xmlns:a16="http://schemas.microsoft.com/office/drawing/2014/main" id="{2BB27EFC-2C0B-45A6-817E-E3E8CB110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421" y="62041"/>
            <a:ext cx="6050915" cy="587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7875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28</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45362" y="1707506"/>
            <a:ext cx="8711186" cy="3108543"/>
          </a:xfrm>
          <a:prstGeom prst="rect">
            <a:avLst/>
          </a:prstGeom>
        </p:spPr>
        <p:txBody>
          <a:bodyPr wrap="square">
            <a:spAutoFit/>
          </a:bodyPr>
          <a:lstStyle/>
          <a:p>
            <a:r>
              <a:rPr lang="de-DE" altLang="en-US" sz="2800" dirty="0">
                <a:ea typeface="ＭＳ Ｐゴシック" panose="020B0600070205080204" pitchFamily="34" charset="-128"/>
              </a:rPr>
              <a:t>Why is it needed? What is the purpose?</a:t>
            </a:r>
          </a:p>
          <a:p>
            <a:r>
              <a:rPr lang="en-IE" altLang="en-US" sz="2800" dirty="0">
                <a:ea typeface="ＭＳ Ｐゴシック" panose="020B0600070205080204" pitchFamily="34" charset="-128"/>
              </a:rPr>
              <a:t>How does it happen? &amp; What are the components</a:t>
            </a:r>
          </a:p>
          <a:p>
            <a:endParaRPr lang="en-IE" altLang="en-US" sz="2800" dirty="0">
              <a:ea typeface="ＭＳ Ｐゴシック" panose="020B0600070205080204" pitchFamily="34" charset="-128"/>
            </a:endParaRPr>
          </a:p>
          <a:p>
            <a:r>
              <a:rPr lang="en-IE" altLang="en-US" sz="2800" dirty="0">
                <a:ea typeface="ＭＳ Ｐゴシック" panose="020B0600070205080204" pitchFamily="34" charset="-128"/>
              </a:rPr>
              <a:t>How are the pathways of </a:t>
            </a:r>
            <a:r>
              <a:rPr lang="en-IE" altLang="en-US" sz="2800" dirty="0">
                <a:solidFill>
                  <a:srgbClr val="FF0000"/>
                </a:solidFill>
                <a:ea typeface="ＭＳ Ｐゴシック" panose="020B0600070205080204" pitchFamily="34" charset="-128"/>
              </a:rPr>
              <a:t>endogenous</a:t>
            </a:r>
            <a:r>
              <a:rPr lang="en-IE" altLang="en-US" sz="2800" dirty="0">
                <a:ea typeface="ＭＳ Ｐゴシック" panose="020B0600070205080204" pitchFamily="34" charset="-128"/>
              </a:rPr>
              <a:t> and </a:t>
            </a:r>
            <a:r>
              <a:rPr lang="en-IE" altLang="en-US" sz="2800" dirty="0">
                <a:solidFill>
                  <a:srgbClr val="FF0000"/>
                </a:solidFill>
                <a:ea typeface="ＭＳ Ｐゴシック" panose="020B0600070205080204" pitchFamily="34" charset="-128"/>
              </a:rPr>
              <a:t>exogenous</a:t>
            </a:r>
            <a:r>
              <a:rPr lang="en-IE" altLang="en-US" sz="2800" dirty="0">
                <a:ea typeface="ＭＳ Ｐゴシック" panose="020B0600070205080204" pitchFamily="34" charset="-128"/>
              </a:rPr>
              <a:t> antigen kept apart?</a:t>
            </a:r>
          </a:p>
          <a:p>
            <a:r>
              <a:rPr lang="en-IE" altLang="en-US" sz="2800" dirty="0">
                <a:ea typeface="ＭＳ Ｐゴシック" panose="020B0600070205080204" pitchFamily="34" charset="-128"/>
              </a:rPr>
              <a:t>What are the consequences? </a:t>
            </a:r>
          </a:p>
          <a:p>
            <a:r>
              <a:rPr lang="en-IE" altLang="en-US" sz="2800" dirty="0">
                <a:ea typeface="ＭＳ Ｐゴシック" panose="020B0600070205080204" pitchFamily="34" charset="-128"/>
              </a:rPr>
              <a:t>(What happens after presentation &amp; processing)</a:t>
            </a:r>
            <a:endParaRPr lang="en-GB" altLang="en-US" sz="2800" dirty="0">
              <a:ea typeface="ＭＳ Ｐゴシック" panose="020B0600070205080204" pitchFamily="34" charset="-128"/>
            </a:endParaRP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IE" altLang="en-US" sz="3600" b="1" dirty="0">
                <a:ea typeface="ＭＳ Ｐゴシック" panose="020B0600070205080204" pitchFamily="34" charset="-128"/>
              </a:rPr>
              <a:t>Antigen Processing and Presentation </a:t>
            </a:r>
            <a:endParaRPr lang="en-GB" altLang="en-US" b="1" dirty="0">
              <a:ea typeface="ＭＳ Ｐゴシック" panose="020B0600070205080204" pitchFamily="34" charset="-128"/>
            </a:endParaRPr>
          </a:p>
        </p:txBody>
      </p:sp>
    </p:spTree>
    <p:extLst>
      <p:ext uri="{BB962C8B-B14F-4D97-AF65-F5344CB8AC3E}">
        <p14:creationId xmlns:p14="http://schemas.microsoft.com/office/powerpoint/2010/main" val="2134305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29</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245362" y="1707506"/>
            <a:ext cx="8711186" cy="2123658"/>
          </a:xfrm>
          <a:prstGeom prst="rect">
            <a:avLst/>
          </a:prstGeom>
        </p:spPr>
        <p:txBody>
          <a:bodyPr wrap="square">
            <a:spAutoFit/>
          </a:bodyPr>
          <a:lstStyle/>
          <a:p>
            <a:r>
              <a:rPr lang="de-DE" altLang="en-US" sz="4400" dirty="0">
                <a:ea typeface="ＭＳ Ｐゴシック" panose="020B0600070205080204" pitchFamily="34" charset="-128"/>
              </a:rPr>
              <a:t>Dendritic cells</a:t>
            </a:r>
          </a:p>
          <a:p>
            <a:r>
              <a:rPr lang="de-DE" altLang="en-US" sz="4400" dirty="0">
                <a:ea typeface="ＭＳ Ｐゴシック" panose="020B0600070205080204" pitchFamily="34" charset="-128"/>
              </a:rPr>
              <a:t>Monocytes/Macrophages</a:t>
            </a:r>
          </a:p>
          <a:p>
            <a:r>
              <a:rPr lang="de-DE" altLang="en-US" sz="4400" dirty="0">
                <a:ea typeface="ＭＳ Ｐゴシック" panose="020B0600070205080204" pitchFamily="34" charset="-128"/>
              </a:rPr>
              <a:t>B-cells</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de-DE" altLang="en-US" sz="4800" dirty="0">
                <a:ea typeface="ＭＳ Ｐゴシック" panose="020B0600070205080204" pitchFamily="34" charset="-128"/>
              </a:rPr>
              <a:t>Antigen Presenting Cells</a:t>
            </a:r>
            <a:endParaRPr lang="en-GB" altLang="en-US" b="1" dirty="0">
              <a:ea typeface="ＭＳ Ｐゴシック" panose="020B0600070205080204" pitchFamily="34" charset="-128"/>
            </a:endParaRPr>
          </a:p>
        </p:txBody>
      </p:sp>
    </p:spTree>
    <p:extLst>
      <p:ext uri="{BB962C8B-B14F-4D97-AF65-F5344CB8AC3E}">
        <p14:creationId xmlns:p14="http://schemas.microsoft.com/office/powerpoint/2010/main" val="2009024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81166" y="441707"/>
            <a:ext cx="6582659" cy="425258"/>
          </a:xfrm>
        </p:spPr>
        <p:txBody>
          <a:bodyPr>
            <a:normAutofit fontScale="90000"/>
          </a:bodyPr>
          <a:lstStyle/>
          <a:p>
            <a:r>
              <a:rPr lang="en-US" altLang="en-US" sz="3200" b="1" dirty="0">
                <a:ea typeface="ＭＳ Ｐゴシック" panose="020B0600070205080204" pitchFamily="34" charset="-128"/>
              </a:rPr>
              <a:t>Pattern Recognition</a:t>
            </a:r>
            <a:endParaRPr lang="en-GB" sz="21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322636" y="1657583"/>
            <a:ext cx="8711186" cy="3108543"/>
          </a:xfrm>
          <a:prstGeom prst="rect">
            <a:avLst/>
          </a:prstGeom>
        </p:spPr>
        <p:txBody>
          <a:bodyPr wrap="square">
            <a:spAutoFit/>
          </a:bodyPr>
          <a:lstStyle/>
          <a:p>
            <a:pPr>
              <a:defRPr/>
            </a:pPr>
            <a:r>
              <a:rPr lang="en-US" sz="2800" dirty="0"/>
              <a:t>Pattern Recognition Receptors (PRR)</a:t>
            </a:r>
          </a:p>
          <a:p>
            <a:pPr>
              <a:buFont typeface="Wingdings" panose="05000000000000000000" pitchFamily="2" charset="2"/>
              <a:buChar char="Ø"/>
              <a:defRPr/>
            </a:pPr>
            <a:r>
              <a:rPr lang="en-US" sz="2800" dirty="0"/>
              <a:t>Toll-like receptors (TLRs)</a:t>
            </a:r>
          </a:p>
          <a:p>
            <a:pPr>
              <a:buFont typeface="Wingdings" panose="05000000000000000000" pitchFamily="2" charset="2"/>
              <a:buChar char="Ø"/>
              <a:defRPr/>
            </a:pPr>
            <a:r>
              <a:rPr lang="en-US" sz="2800" dirty="0"/>
              <a:t>NOD-like receptors (NLRs)</a:t>
            </a:r>
          </a:p>
          <a:p>
            <a:pPr>
              <a:defRPr/>
            </a:pPr>
            <a:r>
              <a:rPr lang="en-US" sz="2800" dirty="0"/>
              <a:t>Pathogen Associated Molecular Patterns</a:t>
            </a:r>
          </a:p>
          <a:p>
            <a:pPr marL="0" indent="0">
              <a:buFontTx/>
              <a:buNone/>
              <a:defRPr/>
            </a:pPr>
            <a:r>
              <a:rPr lang="en-US" sz="2800" dirty="0"/>
              <a:t>   (PAMPs)</a:t>
            </a:r>
          </a:p>
          <a:p>
            <a:pPr>
              <a:defRPr/>
            </a:pPr>
            <a:r>
              <a:rPr lang="en-US" sz="2800" dirty="0"/>
              <a:t>Death Associated Molecular Patterns </a:t>
            </a:r>
          </a:p>
          <a:p>
            <a:pPr>
              <a:defRPr/>
            </a:pPr>
            <a:r>
              <a:rPr lang="en-US" sz="2800" dirty="0"/>
              <a:t>(DAMPs)</a:t>
            </a:r>
          </a:p>
        </p:txBody>
      </p:sp>
      <p:sp>
        <p:nvSpPr>
          <p:cNvPr id="9" name="Rectangle 8">
            <a:extLst>
              <a:ext uri="{FF2B5EF4-FFF2-40B4-BE49-F238E27FC236}">
                <a16:creationId xmlns:a16="http://schemas.microsoft.com/office/drawing/2014/main" id="{BC0B06E9-129F-4B9D-AA96-0FE7C6D87D0E}"/>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1055976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30</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pic>
        <p:nvPicPr>
          <p:cNvPr id="11" name="Picture 2" descr="figure_01_04_02">
            <a:extLst>
              <a:ext uri="{FF2B5EF4-FFF2-40B4-BE49-F238E27FC236}">
                <a16:creationId xmlns:a16="http://schemas.microsoft.com/office/drawing/2014/main" id="{52A65F7C-831B-4B1E-BE61-37299DB42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695"/>
          <a:stretch>
            <a:fillRect/>
          </a:stretch>
        </p:blipFill>
        <p:spPr bwMode="auto">
          <a:xfrm>
            <a:off x="327607" y="38042"/>
            <a:ext cx="85312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a:extLst>
              <a:ext uri="{FF2B5EF4-FFF2-40B4-BE49-F238E27FC236}">
                <a16:creationId xmlns:a16="http://schemas.microsoft.com/office/drawing/2014/main" id="{8FD63428-EE7C-4E12-BF44-AF3AF4577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3708210"/>
            <a:ext cx="2955925" cy="213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6">
            <a:extLst>
              <a:ext uri="{FF2B5EF4-FFF2-40B4-BE49-F238E27FC236}">
                <a16:creationId xmlns:a16="http://schemas.microsoft.com/office/drawing/2014/main" id="{7747FC2E-11AB-43CE-8E64-9D029878012C}"/>
              </a:ext>
            </a:extLst>
          </p:cNvPr>
          <p:cNvSpPr txBox="1">
            <a:spLocks noChangeArrowheads="1"/>
          </p:cNvSpPr>
          <p:nvPr/>
        </p:nvSpPr>
        <p:spPr bwMode="auto">
          <a:xfrm>
            <a:off x="611467" y="4652850"/>
            <a:ext cx="487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0"/>
              </a:spcBef>
              <a:buFontTx/>
              <a:buNone/>
            </a:pPr>
            <a:r>
              <a:rPr lang="en-US" altLang="en-US" sz="1800" dirty="0"/>
              <a:t>DCs were first characterized by Ralph Steinman. Dr. Steinman was awarded a share in the 2011 Nobel Prize in Physiology or Medicine for his seminal work.</a:t>
            </a:r>
          </a:p>
        </p:txBody>
      </p:sp>
    </p:spTree>
    <p:extLst>
      <p:ext uri="{BB962C8B-B14F-4D97-AF65-F5344CB8AC3E}">
        <p14:creationId xmlns:p14="http://schemas.microsoft.com/office/powerpoint/2010/main" val="1298577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31</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pic>
        <p:nvPicPr>
          <p:cNvPr id="9" name="Picture 2" descr="figure_06_02">
            <a:extLst>
              <a:ext uri="{FF2B5EF4-FFF2-40B4-BE49-F238E27FC236}">
                <a16:creationId xmlns:a16="http://schemas.microsoft.com/office/drawing/2014/main" id="{B4376642-F063-4578-8B88-0D9FAB3BD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62" y="79144"/>
            <a:ext cx="8531225" cy="589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5203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32</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pic>
        <p:nvPicPr>
          <p:cNvPr id="10" name="Picture 2" descr="figure_06_05">
            <a:extLst>
              <a:ext uri="{FF2B5EF4-FFF2-40B4-BE49-F238E27FC236}">
                <a16:creationId xmlns:a16="http://schemas.microsoft.com/office/drawing/2014/main" id="{B320565B-688F-46CC-9C5F-16E03BF76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42" y="392017"/>
            <a:ext cx="8531225" cy="537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4924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33</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pic>
        <p:nvPicPr>
          <p:cNvPr id="9" name="Picture 2" descr="TCR">
            <a:extLst>
              <a:ext uri="{FF2B5EF4-FFF2-40B4-BE49-F238E27FC236}">
                <a16:creationId xmlns:a16="http://schemas.microsoft.com/office/drawing/2014/main" id="{47ACA1B3-FCA7-4CC3-B823-18C1FB1E8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1557338"/>
            <a:ext cx="2770187"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
            <a:extLst>
              <a:ext uri="{FF2B5EF4-FFF2-40B4-BE49-F238E27FC236}">
                <a16:creationId xmlns:a16="http://schemas.microsoft.com/office/drawing/2014/main" id="{2FA13277-8944-4C77-AEF1-1CAEFA351CE5}"/>
              </a:ext>
            </a:extLst>
          </p:cNvPr>
          <p:cNvSpPr txBox="1">
            <a:spLocks noChangeArrowheads="1"/>
          </p:cNvSpPr>
          <p:nvPr/>
        </p:nvSpPr>
        <p:spPr bwMode="auto">
          <a:xfrm>
            <a:off x="457200" y="381000"/>
            <a:ext cx="835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dirty="0">
                <a:latin typeface="Comic Sans MS" panose="030F0702030302020204" pitchFamily="66" charset="0"/>
              </a:rPr>
              <a:t>T cell receptor: antigen receptor of T cells</a:t>
            </a:r>
            <a:endParaRPr lang="en-GB" altLang="en-US" dirty="0">
              <a:latin typeface="Comic Sans MS" panose="030F0702030302020204" pitchFamily="66" charset="0"/>
            </a:endParaRPr>
          </a:p>
        </p:txBody>
      </p:sp>
      <p:sp>
        <p:nvSpPr>
          <p:cNvPr id="12" name="Text Box 4">
            <a:extLst>
              <a:ext uri="{FF2B5EF4-FFF2-40B4-BE49-F238E27FC236}">
                <a16:creationId xmlns:a16="http://schemas.microsoft.com/office/drawing/2014/main" id="{51270A73-482A-4003-B8F5-10DEC8DD0926}"/>
              </a:ext>
            </a:extLst>
          </p:cNvPr>
          <p:cNvSpPr txBox="1">
            <a:spLocks noChangeArrowheads="1"/>
          </p:cNvSpPr>
          <p:nvPr/>
        </p:nvSpPr>
        <p:spPr bwMode="auto">
          <a:xfrm>
            <a:off x="179388" y="1916113"/>
            <a:ext cx="5635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Wingdings" panose="05000000000000000000" pitchFamily="2" charset="2"/>
              <a:buChar char="u"/>
            </a:pPr>
            <a:r>
              <a:rPr lang="en-IE" altLang="en-US" sz="2400" dirty="0">
                <a:latin typeface="Comic Sans MS" panose="030F0702030302020204" pitchFamily="66" charset="0"/>
              </a:rPr>
              <a:t>Cannot recognise antigen in solution</a:t>
            </a:r>
            <a:endParaRPr lang="en-GB" altLang="en-US" sz="2400" dirty="0">
              <a:latin typeface="Comic Sans MS" panose="030F0702030302020204" pitchFamily="66" charset="0"/>
            </a:endParaRPr>
          </a:p>
        </p:txBody>
      </p:sp>
      <p:sp>
        <p:nvSpPr>
          <p:cNvPr id="13" name="Text Box 5">
            <a:extLst>
              <a:ext uri="{FF2B5EF4-FFF2-40B4-BE49-F238E27FC236}">
                <a16:creationId xmlns:a16="http://schemas.microsoft.com/office/drawing/2014/main" id="{9EF98294-9BCA-4A04-8945-3FD39EE431DD}"/>
              </a:ext>
            </a:extLst>
          </p:cNvPr>
          <p:cNvSpPr txBox="1">
            <a:spLocks noChangeArrowheads="1"/>
          </p:cNvSpPr>
          <p:nvPr/>
        </p:nvSpPr>
        <p:spPr bwMode="auto">
          <a:xfrm>
            <a:off x="179388" y="2924175"/>
            <a:ext cx="52498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342900" indent="-342900" eaLnBrk="1" hangingPunct="1">
              <a:buFont typeface="Wingdings" charset="2"/>
              <a:buChar char="u"/>
              <a:defRPr/>
            </a:pPr>
            <a:r>
              <a:rPr lang="en-IE" dirty="0">
                <a:latin typeface="Comic Sans MS" charset="0"/>
              </a:rPr>
              <a:t>Must have the antigen processed</a:t>
            </a:r>
          </a:p>
          <a:p>
            <a:pPr eaLnBrk="1" hangingPunct="1">
              <a:defRPr/>
            </a:pPr>
            <a:r>
              <a:rPr lang="en-IE" dirty="0">
                <a:latin typeface="Comic Sans MS" charset="0"/>
              </a:rPr>
              <a:t>and presented to it</a:t>
            </a:r>
            <a:endParaRPr lang="en-GB" dirty="0">
              <a:latin typeface="Comic Sans MS" charset="0"/>
            </a:endParaRPr>
          </a:p>
        </p:txBody>
      </p:sp>
      <p:sp>
        <p:nvSpPr>
          <p:cNvPr id="14" name="Text Box 6">
            <a:extLst>
              <a:ext uri="{FF2B5EF4-FFF2-40B4-BE49-F238E27FC236}">
                <a16:creationId xmlns:a16="http://schemas.microsoft.com/office/drawing/2014/main" id="{E69ED6E9-1D46-472C-B58F-4AA65D8FA1B9}"/>
              </a:ext>
            </a:extLst>
          </p:cNvPr>
          <p:cNvSpPr txBox="1">
            <a:spLocks noChangeArrowheads="1"/>
          </p:cNvSpPr>
          <p:nvPr/>
        </p:nvSpPr>
        <p:spPr bwMode="auto">
          <a:xfrm>
            <a:off x="250825" y="4076700"/>
            <a:ext cx="546893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Wingdings" panose="05000000000000000000" pitchFamily="2" charset="2"/>
              <a:buChar char="u"/>
            </a:pPr>
            <a:r>
              <a:rPr lang="en-IE" altLang="en-US" sz="2400" dirty="0">
                <a:latin typeface="Comic Sans MS" panose="030F0702030302020204" pitchFamily="66" charset="0"/>
              </a:rPr>
              <a:t>Specialised molecules present </a:t>
            </a:r>
          </a:p>
          <a:p>
            <a:pPr eaLnBrk="1" hangingPunct="1">
              <a:spcBef>
                <a:spcPct val="0"/>
              </a:spcBef>
              <a:buFontTx/>
              <a:buNone/>
            </a:pPr>
            <a:r>
              <a:rPr lang="en-IE" altLang="en-US" sz="2400" dirty="0">
                <a:latin typeface="Comic Sans MS" panose="030F0702030302020204" pitchFamily="66" charset="0"/>
              </a:rPr>
              <a:t>antigens to T cells:</a:t>
            </a:r>
          </a:p>
          <a:p>
            <a:pPr eaLnBrk="1" hangingPunct="1">
              <a:spcBef>
                <a:spcPct val="0"/>
              </a:spcBef>
              <a:buFontTx/>
              <a:buNone/>
            </a:pPr>
            <a:endParaRPr lang="en-IE" altLang="en-US" sz="2400" dirty="0">
              <a:latin typeface="Comic Sans MS" panose="030F0702030302020204" pitchFamily="66" charset="0"/>
            </a:endParaRPr>
          </a:p>
          <a:p>
            <a:pPr eaLnBrk="1" hangingPunct="1">
              <a:spcBef>
                <a:spcPct val="0"/>
              </a:spcBef>
            </a:pPr>
            <a:r>
              <a:rPr lang="en-IE" altLang="en-US" sz="2400" dirty="0">
                <a:latin typeface="Comic Sans MS" panose="030F0702030302020204" pitchFamily="66" charset="0"/>
              </a:rPr>
              <a:t> Antigen presentation cells (APC</a:t>
            </a:r>
            <a:r>
              <a:rPr lang="en-IE" altLang="de-DE" sz="2400" dirty="0">
                <a:latin typeface="Comic Sans MS" panose="030F0702030302020204" pitchFamily="66" charset="0"/>
              </a:rPr>
              <a:t>’</a:t>
            </a:r>
            <a:r>
              <a:rPr lang="en-IE" altLang="en-US" sz="2400" dirty="0">
                <a:latin typeface="Comic Sans MS" panose="030F0702030302020204" pitchFamily="66" charset="0"/>
              </a:rPr>
              <a:t>s)</a:t>
            </a:r>
          </a:p>
          <a:p>
            <a:pPr eaLnBrk="1" hangingPunct="1">
              <a:spcBef>
                <a:spcPct val="0"/>
              </a:spcBef>
            </a:pPr>
            <a:r>
              <a:rPr lang="en-IE" altLang="en-US" sz="2400" dirty="0">
                <a:latin typeface="Comic Sans MS" panose="030F0702030302020204" pitchFamily="66" charset="0"/>
              </a:rPr>
              <a:t>MHC molecules</a:t>
            </a:r>
            <a:endParaRPr lang="en-GB" altLang="en-US" sz="2400" dirty="0">
              <a:latin typeface="Comic Sans MS" panose="030F0702030302020204" pitchFamily="66" charset="0"/>
            </a:endParaRPr>
          </a:p>
        </p:txBody>
      </p:sp>
    </p:spTree>
    <p:extLst>
      <p:ext uri="{BB962C8B-B14F-4D97-AF65-F5344CB8AC3E}">
        <p14:creationId xmlns:p14="http://schemas.microsoft.com/office/powerpoint/2010/main" val="822284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541061" cy="306910"/>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34</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grpSp>
        <p:nvGrpSpPr>
          <p:cNvPr id="9" name="Group 8">
            <a:extLst>
              <a:ext uri="{FF2B5EF4-FFF2-40B4-BE49-F238E27FC236}">
                <a16:creationId xmlns:a16="http://schemas.microsoft.com/office/drawing/2014/main" id="{8444012F-60CA-4D60-B499-6CD85E35E781}"/>
              </a:ext>
            </a:extLst>
          </p:cNvPr>
          <p:cNvGrpSpPr/>
          <p:nvPr/>
        </p:nvGrpSpPr>
        <p:grpSpPr>
          <a:xfrm>
            <a:off x="1560513" y="155576"/>
            <a:ext cx="7124700" cy="5776746"/>
            <a:chOff x="1560513" y="155575"/>
            <a:chExt cx="7124700" cy="6200775"/>
          </a:xfrm>
        </p:grpSpPr>
        <p:grpSp>
          <p:nvGrpSpPr>
            <p:cNvPr id="11" name="Group 5">
              <a:extLst>
                <a:ext uri="{FF2B5EF4-FFF2-40B4-BE49-F238E27FC236}">
                  <a16:creationId xmlns:a16="http://schemas.microsoft.com/office/drawing/2014/main" id="{FD9ED7D7-0902-4253-9B9A-A71EBC32B2A1}"/>
                </a:ext>
              </a:extLst>
            </p:cNvPr>
            <p:cNvGrpSpPr>
              <a:grpSpLocks/>
            </p:cNvGrpSpPr>
            <p:nvPr/>
          </p:nvGrpSpPr>
          <p:grpSpPr bwMode="auto">
            <a:xfrm>
              <a:off x="2173288" y="2640013"/>
              <a:ext cx="3262312" cy="1208087"/>
              <a:chOff x="1369" y="1663"/>
              <a:chExt cx="2055" cy="761"/>
            </a:xfrm>
          </p:grpSpPr>
          <p:sp>
            <p:nvSpPr>
              <p:cNvPr id="25" name="Freeform 6">
                <a:extLst>
                  <a:ext uri="{FF2B5EF4-FFF2-40B4-BE49-F238E27FC236}">
                    <a16:creationId xmlns:a16="http://schemas.microsoft.com/office/drawing/2014/main" id="{2B7B553C-4F4F-4B07-B68B-A2ACDCE2946F}"/>
                  </a:ext>
                </a:extLst>
              </p:cNvPr>
              <p:cNvSpPr>
                <a:spLocks/>
              </p:cNvSpPr>
              <p:nvPr/>
            </p:nvSpPr>
            <p:spPr bwMode="auto">
              <a:xfrm>
                <a:off x="1369" y="1872"/>
                <a:ext cx="2055" cy="552"/>
              </a:xfrm>
              <a:custGeom>
                <a:avLst/>
                <a:gdLst>
                  <a:gd name="T0" fmla="*/ 0 w 2055"/>
                  <a:gd name="T1" fmla="*/ 73 h 552"/>
                  <a:gd name="T2" fmla="*/ 511 w 2055"/>
                  <a:gd name="T3" fmla="*/ 84 h 552"/>
                  <a:gd name="T4" fmla="*/ 555 w 2055"/>
                  <a:gd name="T5" fmla="*/ 128 h 552"/>
                  <a:gd name="T6" fmla="*/ 348 w 2055"/>
                  <a:gd name="T7" fmla="*/ 389 h 552"/>
                  <a:gd name="T8" fmla="*/ 283 w 2055"/>
                  <a:gd name="T9" fmla="*/ 421 h 552"/>
                  <a:gd name="T10" fmla="*/ 316 w 2055"/>
                  <a:gd name="T11" fmla="*/ 443 h 552"/>
                  <a:gd name="T12" fmla="*/ 337 w 2055"/>
                  <a:gd name="T13" fmla="*/ 552 h 552"/>
                  <a:gd name="T14" fmla="*/ 326 w 2055"/>
                  <a:gd name="T15" fmla="*/ 519 h 552"/>
                  <a:gd name="T16" fmla="*/ 555 w 2055"/>
                  <a:gd name="T17" fmla="*/ 367 h 552"/>
                  <a:gd name="T18" fmla="*/ 1185 w 2055"/>
                  <a:gd name="T19" fmla="*/ 182 h 552"/>
                  <a:gd name="T20" fmla="*/ 1337 w 2055"/>
                  <a:gd name="T21" fmla="*/ 139 h 552"/>
                  <a:gd name="T22" fmla="*/ 1511 w 2055"/>
                  <a:gd name="T23" fmla="*/ 139 h 552"/>
                  <a:gd name="T24" fmla="*/ 1544 w 2055"/>
                  <a:gd name="T25" fmla="*/ 258 h 552"/>
                  <a:gd name="T26" fmla="*/ 1554 w 2055"/>
                  <a:gd name="T27" fmla="*/ 367 h 552"/>
                  <a:gd name="T28" fmla="*/ 1587 w 2055"/>
                  <a:gd name="T29" fmla="*/ 378 h 552"/>
                  <a:gd name="T30" fmla="*/ 1598 w 2055"/>
                  <a:gd name="T31" fmla="*/ 149 h 552"/>
                  <a:gd name="T32" fmla="*/ 1631 w 2055"/>
                  <a:gd name="T33" fmla="*/ 128 h 552"/>
                  <a:gd name="T34" fmla="*/ 2000 w 2055"/>
                  <a:gd name="T35" fmla="*/ 128 h 552"/>
                  <a:gd name="T36" fmla="*/ 2055 w 2055"/>
                  <a:gd name="T37" fmla="*/ 61 h 5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55"/>
                  <a:gd name="T58" fmla="*/ 0 h 552"/>
                  <a:gd name="T59" fmla="*/ 2055 w 2055"/>
                  <a:gd name="T60" fmla="*/ 552 h 5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55" h="552">
                    <a:moveTo>
                      <a:pt x="0" y="73"/>
                    </a:moveTo>
                    <a:cubicBezTo>
                      <a:pt x="170" y="77"/>
                      <a:pt x="341" y="77"/>
                      <a:pt x="511" y="84"/>
                    </a:cubicBezTo>
                    <a:cubicBezTo>
                      <a:pt x="551" y="86"/>
                      <a:pt x="545" y="97"/>
                      <a:pt x="555" y="128"/>
                    </a:cubicBezTo>
                    <a:cubicBezTo>
                      <a:pt x="542" y="420"/>
                      <a:pt x="599" y="372"/>
                      <a:pt x="348" y="389"/>
                    </a:cubicBezTo>
                    <a:cubicBezTo>
                      <a:pt x="339" y="392"/>
                      <a:pt x="283" y="406"/>
                      <a:pt x="283" y="421"/>
                    </a:cubicBezTo>
                    <a:cubicBezTo>
                      <a:pt x="283" y="434"/>
                      <a:pt x="305" y="436"/>
                      <a:pt x="316" y="443"/>
                    </a:cubicBezTo>
                    <a:cubicBezTo>
                      <a:pt x="345" y="487"/>
                      <a:pt x="350" y="499"/>
                      <a:pt x="337" y="552"/>
                    </a:cubicBezTo>
                    <a:cubicBezTo>
                      <a:pt x="333" y="541"/>
                      <a:pt x="326" y="531"/>
                      <a:pt x="326" y="519"/>
                    </a:cubicBezTo>
                    <a:cubicBezTo>
                      <a:pt x="326" y="323"/>
                      <a:pt x="355" y="379"/>
                      <a:pt x="555" y="367"/>
                    </a:cubicBezTo>
                    <a:cubicBezTo>
                      <a:pt x="666" y="0"/>
                      <a:pt x="289" y="198"/>
                      <a:pt x="1185" y="182"/>
                    </a:cubicBezTo>
                    <a:cubicBezTo>
                      <a:pt x="1239" y="164"/>
                      <a:pt x="1282" y="149"/>
                      <a:pt x="1337" y="139"/>
                    </a:cubicBezTo>
                    <a:cubicBezTo>
                      <a:pt x="1393" y="102"/>
                      <a:pt x="1450" y="119"/>
                      <a:pt x="1511" y="139"/>
                    </a:cubicBezTo>
                    <a:cubicBezTo>
                      <a:pt x="1525" y="178"/>
                      <a:pt x="1530" y="219"/>
                      <a:pt x="1544" y="258"/>
                    </a:cubicBezTo>
                    <a:cubicBezTo>
                      <a:pt x="1547" y="294"/>
                      <a:pt x="1542" y="333"/>
                      <a:pt x="1554" y="367"/>
                    </a:cubicBezTo>
                    <a:cubicBezTo>
                      <a:pt x="1558" y="378"/>
                      <a:pt x="1585" y="389"/>
                      <a:pt x="1587" y="378"/>
                    </a:cubicBezTo>
                    <a:cubicBezTo>
                      <a:pt x="1602" y="303"/>
                      <a:pt x="1585" y="224"/>
                      <a:pt x="1598" y="149"/>
                    </a:cubicBezTo>
                    <a:cubicBezTo>
                      <a:pt x="1600" y="136"/>
                      <a:pt x="1618" y="129"/>
                      <a:pt x="1631" y="128"/>
                    </a:cubicBezTo>
                    <a:cubicBezTo>
                      <a:pt x="1754" y="122"/>
                      <a:pt x="1877" y="128"/>
                      <a:pt x="2000" y="128"/>
                    </a:cubicBezTo>
                    <a:lnTo>
                      <a:pt x="2055" y="61"/>
                    </a:lnTo>
                  </a:path>
                </a:pathLst>
              </a:custGeom>
              <a:solidFill>
                <a:srgbClr val="FF0000"/>
              </a:solidFill>
              <a:ln w="9525">
                <a:solidFill>
                  <a:srgbClr val="FF0000"/>
                </a:solidFill>
                <a:round/>
                <a:headEnd/>
                <a:tailEnd/>
              </a:ln>
            </p:spPr>
            <p:txBody>
              <a:bodyPr/>
              <a:lstStyle/>
              <a:p>
                <a:endParaRPr lang="en-US"/>
              </a:p>
            </p:txBody>
          </p:sp>
          <p:sp>
            <p:nvSpPr>
              <p:cNvPr id="26" name="Freeform 7">
                <a:extLst>
                  <a:ext uri="{FF2B5EF4-FFF2-40B4-BE49-F238E27FC236}">
                    <a16:creationId xmlns:a16="http://schemas.microsoft.com/office/drawing/2014/main" id="{6AD48301-DFC0-4876-9024-25736777A989}"/>
                  </a:ext>
                </a:extLst>
              </p:cNvPr>
              <p:cNvSpPr>
                <a:spLocks/>
              </p:cNvSpPr>
              <p:nvPr/>
            </p:nvSpPr>
            <p:spPr bwMode="auto">
              <a:xfrm>
                <a:off x="2043" y="1663"/>
                <a:ext cx="554" cy="393"/>
              </a:xfrm>
              <a:custGeom>
                <a:avLst/>
                <a:gdLst>
                  <a:gd name="T0" fmla="*/ 0 w 554"/>
                  <a:gd name="T1" fmla="*/ 369 h 393"/>
                  <a:gd name="T2" fmla="*/ 250 w 554"/>
                  <a:gd name="T3" fmla="*/ 358 h 393"/>
                  <a:gd name="T4" fmla="*/ 261 w 554"/>
                  <a:gd name="T5" fmla="*/ 250 h 393"/>
                  <a:gd name="T6" fmla="*/ 304 w 554"/>
                  <a:gd name="T7" fmla="*/ 185 h 393"/>
                  <a:gd name="T8" fmla="*/ 359 w 554"/>
                  <a:gd name="T9" fmla="*/ 0 h 393"/>
                  <a:gd name="T10" fmla="*/ 391 w 554"/>
                  <a:gd name="T11" fmla="*/ 228 h 393"/>
                  <a:gd name="T12" fmla="*/ 533 w 554"/>
                  <a:gd name="T13" fmla="*/ 293 h 393"/>
                  <a:gd name="T14" fmla="*/ 554 w 554"/>
                  <a:gd name="T15" fmla="*/ 380 h 393"/>
                  <a:gd name="T16" fmla="*/ 0 60000 65536"/>
                  <a:gd name="T17" fmla="*/ 0 60000 65536"/>
                  <a:gd name="T18" fmla="*/ 0 60000 65536"/>
                  <a:gd name="T19" fmla="*/ 0 60000 65536"/>
                  <a:gd name="T20" fmla="*/ 0 60000 65536"/>
                  <a:gd name="T21" fmla="*/ 0 60000 65536"/>
                  <a:gd name="T22" fmla="*/ 0 60000 65536"/>
                  <a:gd name="T23" fmla="*/ 0 60000 65536"/>
                  <a:gd name="T24" fmla="*/ 0 w 554"/>
                  <a:gd name="T25" fmla="*/ 0 h 393"/>
                  <a:gd name="T26" fmla="*/ 554 w 554"/>
                  <a:gd name="T27" fmla="*/ 393 h 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4" h="393">
                    <a:moveTo>
                      <a:pt x="0" y="369"/>
                    </a:moveTo>
                    <a:cubicBezTo>
                      <a:pt x="83" y="365"/>
                      <a:pt x="174" y="393"/>
                      <a:pt x="250" y="358"/>
                    </a:cubicBezTo>
                    <a:cubicBezTo>
                      <a:pt x="283" y="343"/>
                      <a:pt x="250" y="285"/>
                      <a:pt x="261" y="250"/>
                    </a:cubicBezTo>
                    <a:cubicBezTo>
                      <a:pt x="269" y="225"/>
                      <a:pt x="304" y="185"/>
                      <a:pt x="304" y="185"/>
                    </a:cubicBezTo>
                    <a:cubicBezTo>
                      <a:pt x="312" y="95"/>
                      <a:pt x="291" y="45"/>
                      <a:pt x="359" y="0"/>
                    </a:cubicBezTo>
                    <a:cubicBezTo>
                      <a:pt x="361" y="24"/>
                      <a:pt x="381" y="199"/>
                      <a:pt x="391" y="228"/>
                    </a:cubicBezTo>
                    <a:cubicBezTo>
                      <a:pt x="407" y="273"/>
                      <a:pt x="495" y="283"/>
                      <a:pt x="533" y="293"/>
                    </a:cubicBezTo>
                    <a:cubicBezTo>
                      <a:pt x="545" y="366"/>
                      <a:pt x="535" y="338"/>
                      <a:pt x="554" y="380"/>
                    </a:cubicBezTo>
                  </a:path>
                </a:pathLst>
              </a:custGeom>
              <a:solidFill>
                <a:srgbClr val="FF0000"/>
              </a:solidFill>
              <a:ln w="9525">
                <a:solidFill>
                  <a:srgbClr val="FF0000"/>
                </a:solidFill>
                <a:round/>
                <a:headEnd/>
                <a:tailEnd/>
              </a:ln>
            </p:spPr>
            <p:txBody>
              <a:bodyPr/>
              <a:lstStyle/>
              <a:p>
                <a:endParaRPr lang="en-US"/>
              </a:p>
            </p:txBody>
          </p:sp>
        </p:grpSp>
        <p:grpSp>
          <p:nvGrpSpPr>
            <p:cNvPr id="12" name="Group 11">
              <a:extLst>
                <a:ext uri="{FF2B5EF4-FFF2-40B4-BE49-F238E27FC236}">
                  <a16:creationId xmlns:a16="http://schemas.microsoft.com/office/drawing/2014/main" id="{2439B90A-77B4-41A4-82E3-64318C322D00}"/>
                </a:ext>
              </a:extLst>
            </p:cNvPr>
            <p:cNvGrpSpPr/>
            <p:nvPr/>
          </p:nvGrpSpPr>
          <p:grpSpPr>
            <a:xfrm>
              <a:off x="1560513" y="155575"/>
              <a:ext cx="7124700" cy="6200775"/>
              <a:chOff x="1560513" y="155575"/>
              <a:chExt cx="7124700" cy="6200775"/>
            </a:xfrm>
          </p:grpSpPr>
          <p:grpSp>
            <p:nvGrpSpPr>
              <p:cNvPr id="13" name="Group 2">
                <a:extLst>
                  <a:ext uri="{FF2B5EF4-FFF2-40B4-BE49-F238E27FC236}">
                    <a16:creationId xmlns:a16="http://schemas.microsoft.com/office/drawing/2014/main" id="{8DE75B09-D6F3-4873-95B5-A8BCCBD8212E}"/>
                  </a:ext>
                </a:extLst>
              </p:cNvPr>
              <p:cNvGrpSpPr>
                <a:grpSpLocks/>
              </p:cNvGrpSpPr>
              <p:nvPr/>
            </p:nvGrpSpPr>
            <p:grpSpPr bwMode="auto">
              <a:xfrm>
                <a:off x="1560513" y="155575"/>
                <a:ext cx="4340225" cy="2971800"/>
                <a:chOff x="983" y="98"/>
                <a:chExt cx="2734" cy="1872"/>
              </a:xfrm>
            </p:grpSpPr>
            <p:sp>
              <p:nvSpPr>
                <p:cNvPr id="23" name="Freeform 3">
                  <a:extLst>
                    <a:ext uri="{FF2B5EF4-FFF2-40B4-BE49-F238E27FC236}">
                      <a16:creationId xmlns:a16="http://schemas.microsoft.com/office/drawing/2014/main" id="{F8DF7D56-EC51-48CD-99A0-8C9748A66951}"/>
                    </a:ext>
                  </a:extLst>
                </p:cNvPr>
                <p:cNvSpPr>
                  <a:spLocks/>
                </p:cNvSpPr>
                <p:nvPr/>
              </p:nvSpPr>
              <p:spPr bwMode="auto">
                <a:xfrm>
                  <a:off x="983" y="98"/>
                  <a:ext cx="2734" cy="1872"/>
                </a:xfrm>
                <a:custGeom>
                  <a:avLst/>
                  <a:gdLst>
                    <a:gd name="T0" fmla="*/ 1028 w 2734"/>
                    <a:gd name="T1" fmla="*/ 0 h 1872"/>
                    <a:gd name="T2" fmla="*/ 973 w 2734"/>
                    <a:gd name="T3" fmla="*/ 630 h 1872"/>
                    <a:gd name="T4" fmla="*/ 919 w 2734"/>
                    <a:gd name="T5" fmla="*/ 684 h 1872"/>
                    <a:gd name="T6" fmla="*/ 897 w 2734"/>
                    <a:gd name="T7" fmla="*/ 717 h 1872"/>
                    <a:gd name="T8" fmla="*/ 430 w 2734"/>
                    <a:gd name="T9" fmla="*/ 934 h 1872"/>
                    <a:gd name="T10" fmla="*/ 365 w 2734"/>
                    <a:gd name="T11" fmla="*/ 1000 h 1872"/>
                    <a:gd name="T12" fmla="*/ 343 w 2734"/>
                    <a:gd name="T13" fmla="*/ 1032 h 1872"/>
                    <a:gd name="T14" fmla="*/ 310 w 2734"/>
                    <a:gd name="T15" fmla="*/ 1043 h 1872"/>
                    <a:gd name="T16" fmla="*/ 180 w 2734"/>
                    <a:gd name="T17" fmla="*/ 1228 h 1872"/>
                    <a:gd name="T18" fmla="*/ 115 w 2734"/>
                    <a:gd name="T19" fmla="*/ 1326 h 1872"/>
                    <a:gd name="T20" fmla="*/ 82 w 2734"/>
                    <a:gd name="T21" fmla="*/ 1402 h 1872"/>
                    <a:gd name="T22" fmla="*/ 60 w 2734"/>
                    <a:gd name="T23" fmla="*/ 1489 h 1872"/>
                    <a:gd name="T24" fmla="*/ 71 w 2734"/>
                    <a:gd name="T25" fmla="*/ 1739 h 1872"/>
                    <a:gd name="T26" fmla="*/ 571 w 2734"/>
                    <a:gd name="T27" fmla="*/ 1684 h 1872"/>
                    <a:gd name="T28" fmla="*/ 1006 w 2734"/>
                    <a:gd name="T29" fmla="*/ 1750 h 1872"/>
                    <a:gd name="T30" fmla="*/ 1299 w 2734"/>
                    <a:gd name="T31" fmla="*/ 1739 h 1872"/>
                    <a:gd name="T32" fmla="*/ 1310 w 2734"/>
                    <a:gd name="T33" fmla="*/ 1641 h 1872"/>
                    <a:gd name="T34" fmla="*/ 1332 w 2734"/>
                    <a:gd name="T35" fmla="*/ 1380 h 1872"/>
                    <a:gd name="T36" fmla="*/ 1364 w 2734"/>
                    <a:gd name="T37" fmla="*/ 1369 h 1872"/>
                    <a:gd name="T38" fmla="*/ 1484 w 2734"/>
                    <a:gd name="T39" fmla="*/ 1380 h 1872"/>
                    <a:gd name="T40" fmla="*/ 1549 w 2734"/>
                    <a:gd name="T41" fmla="*/ 1402 h 1872"/>
                    <a:gd name="T42" fmla="*/ 1582 w 2734"/>
                    <a:gd name="T43" fmla="*/ 1750 h 1872"/>
                    <a:gd name="T44" fmla="*/ 2006 w 2734"/>
                    <a:gd name="T45" fmla="*/ 1760 h 1872"/>
                    <a:gd name="T46" fmla="*/ 2310 w 2734"/>
                    <a:gd name="T47" fmla="*/ 1771 h 1872"/>
                    <a:gd name="T48" fmla="*/ 2386 w 2734"/>
                    <a:gd name="T49" fmla="*/ 1695 h 1872"/>
                    <a:gd name="T50" fmla="*/ 2516 w 2734"/>
                    <a:gd name="T51" fmla="*/ 1706 h 1872"/>
                    <a:gd name="T52" fmla="*/ 2549 w 2734"/>
                    <a:gd name="T53" fmla="*/ 1804 h 1872"/>
                    <a:gd name="T54" fmla="*/ 2582 w 2734"/>
                    <a:gd name="T55" fmla="*/ 1815 h 1872"/>
                    <a:gd name="T56" fmla="*/ 2712 w 2734"/>
                    <a:gd name="T57" fmla="*/ 1804 h 1872"/>
                    <a:gd name="T58" fmla="*/ 2734 w 2734"/>
                    <a:gd name="T59" fmla="*/ 1739 h 1872"/>
                    <a:gd name="T60" fmla="*/ 2723 w 2734"/>
                    <a:gd name="T61" fmla="*/ 1228 h 1872"/>
                    <a:gd name="T62" fmla="*/ 2669 w 2734"/>
                    <a:gd name="T63" fmla="*/ 1130 h 1872"/>
                    <a:gd name="T64" fmla="*/ 2625 w 2734"/>
                    <a:gd name="T65" fmla="*/ 1065 h 1872"/>
                    <a:gd name="T66" fmla="*/ 2495 w 2734"/>
                    <a:gd name="T67" fmla="*/ 924 h 1872"/>
                    <a:gd name="T68" fmla="*/ 2038 w 2734"/>
                    <a:gd name="T69" fmla="*/ 848 h 1872"/>
                    <a:gd name="T70" fmla="*/ 1930 w 2734"/>
                    <a:gd name="T71" fmla="*/ 826 h 1872"/>
                    <a:gd name="T72" fmla="*/ 1723 w 2734"/>
                    <a:gd name="T73" fmla="*/ 684 h 1872"/>
                    <a:gd name="T74" fmla="*/ 1625 w 2734"/>
                    <a:gd name="T75" fmla="*/ 608 h 1872"/>
                    <a:gd name="T76" fmla="*/ 1462 w 2734"/>
                    <a:gd name="T77" fmla="*/ 413 h 1872"/>
                    <a:gd name="T78" fmla="*/ 1441 w 2734"/>
                    <a:gd name="T79" fmla="*/ 348 h 1872"/>
                    <a:gd name="T80" fmla="*/ 1430 w 2734"/>
                    <a:gd name="T81" fmla="*/ 315 h 1872"/>
                    <a:gd name="T82" fmla="*/ 1441 w 2734"/>
                    <a:gd name="T83" fmla="*/ 11 h 18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34"/>
                    <a:gd name="T127" fmla="*/ 0 h 1872"/>
                    <a:gd name="T128" fmla="*/ 2734 w 2734"/>
                    <a:gd name="T129" fmla="*/ 1872 h 18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34" h="1872">
                      <a:moveTo>
                        <a:pt x="1028" y="0"/>
                      </a:moveTo>
                      <a:cubicBezTo>
                        <a:pt x="1055" y="206"/>
                        <a:pt x="1162" y="504"/>
                        <a:pt x="973" y="630"/>
                      </a:cubicBezTo>
                      <a:cubicBezTo>
                        <a:pt x="913" y="720"/>
                        <a:pt x="992" y="611"/>
                        <a:pt x="919" y="684"/>
                      </a:cubicBezTo>
                      <a:cubicBezTo>
                        <a:pt x="910" y="693"/>
                        <a:pt x="907" y="708"/>
                        <a:pt x="897" y="717"/>
                      </a:cubicBezTo>
                      <a:cubicBezTo>
                        <a:pt x="780" y="821"/>
                        <a:pt x="581" y="899"/>
                        <a:pt x="430" y="934"/>
                      </a:cubicBezTo>
                      <a:cubicBezTo>
                        <a:pt x="408" y="956"/>
                        <a:pt x="387" y="978"/>
                        <a:pt x="365" y="1000"/>
                      </a:cubicBezTo>
                      <a:cubicBezTo>
                        <a:pt x="356" y="1009"/>
                        <a:pt x="353" y="1024"/>
                        <a:pt x="343" y="1032"/>
                      </a:cubicBezTo>
                      <a:cubicBezTo>
                        <a:pt x="334" y="1039"/>
                        <a:pt x="321" y="1039"/>
                        <a:pt x="310" y="1043"/>
                      </a:cubicBezTo>
                      <a:cubicBezTo>
                        <a:pt x="243" y="1089"/>
                        <a:pt x="217" y="1162"/>
                        <a:pt x="180" y="1228"/>
                      </a:cubicBezTo>
                      <a:cubicBezTo>
                        <a:pt x="161" y="1262"/>
                        <a:pt x="133" y="1291"/>
                        <a:pt x="115" y="1326"/>
                      </a:cubicBezTo>
                      <a:cubicBezTo>
                        <a:pt x="96" y="1363"/>
                        <a:pt x="92" y="1366"/>
                        <a:pt x="82" y="1402"/>
                      </a:cubicBezTo>
                      <a:cubicBezTo>
                        <a:pt x="74" y="1431"/>
                        <a:pt x="60" y="1489"/>
                        <a:pt x="60" y="1489"/>
                      </a:cubicBezTo>
                      <a:cubicBezTo>
                        <a:pt x="64" y="1572"/>
                        <a:pt x="0" y="1695"/>
                        <a:pt x="71" y="1739"/>
                      </a:cubicBezTo>
                      <a:cubicBezTo>
                        <a:pt x="283" y="1872"/>
                        <a:pt x="403" y="1712"/>
                        <a:pt x="571" y="1684"/>
                      </a:cubicBezTo>
                      <a:cubicBezTo>
                        <a:pt x="724" y="1690"/>
                        <a:pt x="877" y="1664"/>
                        <a:pt x="1006" y="1750"/>
                      </a:cubicBezTo>
                      <a:cubicBezTo>
                        <a:pt x="1104" y="1746"/>
                        <a:pt x="1207" y="1772"/>
                        <a:pt x="1299" y="1739"/>
                      </a:cubicBezTo>
                      <a:cubicBezTo>
                        <a:pt x="1330" y="1728"/>
                        <a:pt x="1307" y="1674"/>
                        <a:pt x="1310" y="1641"/>
                      </a:cubicBezTo>
                      <a:cubicBezTo>
                        <a:pt x="1318" y="1554"/>
                        <a:pt x="1303" y="1462"/>
                        <a:pt x="1332" y="1380"/>
                      </a:cubicBezTo>
                      <a:cubicBezTo>
                        <a:pt x="1336" y="1369"/>
                        <a:pt x="1353" y="1373"/>
                        <a:pt x="1364" y="1369"/>
                      </a:cubicBezTo>
                      <a:cubicBezTo>
                        <a:pt x="1404" y="1373"/>
                        <a:pt x="1444" y="1373"/>
                        <a:pt x="1484" y="1380"/>
                      </a:cubicBezTo>
                      <a:cubicBezTo>
                        <a:pt x="1507" y="1384"/>
                        <a:pt x="1549" y="1402"/>
                        <a:pt x="1549" y="1402"/>
                      </a:cubicBezTo>
                      <a:cubicBezTo>
                        <a:pt x="1567" y="1454"/>
                        <a:pt x="1579" y="1749"/>
                        <a:pt x="1582" y="1750"/>
                      </a:cubicBezTo>
                      <a:cubicBezTo>
                        <a:pt x="1709" y="1813"/>
                        <a:pt x="1865" y="1757"/>
                        <a:pt x="2006" y="1760"/>
                      </a:cubicBezTo>
                      <a:cubicBezTo>
                        <a:pt x="2140" y="1770"/>
                        <a:pt x="2178" y="1782"/>
                        <a:pt x="2310" y="1771"/>
                      </a:cubicBezTo>
                      <a:cubicBezTo>
                        <a:pt x="2325" y="1727"/>
                        <a:pt x="2342" y="1710"/>
                        <a:pt x="2386" y="1695"/>
                      </a:cubicBezTo>
                      <a:cubicBezTo>
                        <a:pt x="2429" y="1699"/>
                        <a:pt x="2477" y="1687"/>
                        <a:pt x="2516" y="1706"/>
                      </a:cubicBezTo>
                      <a:cubicBezTo>
                        <a:pt x="2516" y="1706"/>
                        <a:pt x="2544" y="1788"/>
                        <a:pt x="2549" y="1804"/>
                      </a:cubicBezTo>
                      <a:cubicBezTo>
                        <a:pt x="2553" y="1815"/>
                        <a:pt x="2571" y="1811"/>
                        <a:pt x="2582" y="1815"/>
                      </a:cubicBezTo>
                      <a:cubicBezTo>
                        <a:pt x="2625" y="1811"/>
                        <a:pt x="2673" y="1823"/>
                        <a:pt x="2712" y="1804"/>
                      </a:cubicBezTo>
                      <a:cubicBezTo>
                        <a:pt x="2732" y="1794"/>
                        <a:pt x="2734" y="1739"/>
                        <a:pt x="2734" y="1739"/>
                      </a:cubicBezTo>
                      <a:cubicBezTo>
                        <a:pt x="2730" y="1569"/>
                        <a:pt x="2730" y="1398"/>
                        <a:pt x="2723" y="1228"/>
                      </a:cubicBezTo>
                      <a:cubicBezTo>
                        <a:pt x="2722" y="1198"/>
                        <a:pt x="2678" y="1144"/>
                        <a:pt x="2669" y="1130"/>
                      </a:cubicBezTo>
                      <a:cubicBezTo>
                        <a:pt x="2655" y="1108"/>
                        <a:pt x="2625" y="1065"/>
                        <a:pt x="2625" y="1065"/>
                      </a:cubicBezTo>
                      <a:cubicBezTo>
                        <a:pt x="2604" y="1001"/>
                        <a:pt x="2550" y="960"/>
                        <a:pt x="2495" y="924"/>
                      </a:cubicBezTo>
                      <a:cubicBezTo>
                        <a:pt x="2345" y="824"/>
                        <a:pt x="2252" y="855"/>
                        <a:pt x="2038" y="848"/>
                      </a:cubicBezTo>
                      <a:cubicBezTo>
                        <a:pt x="2015" y="844"/>
                        <a:pt x="1956" y="836"/>
                        <a:pt x="1930" y="826"/>
                      </a:cubicBezTo>
                      <a:cubicBezTo>
                        <a:pt x="1850" y="795"/>
                        <a:pt x="1789" y="735"/>
                        <a:pt x="1723" y="684"/>
                      </a:cubicBezTo>
                      <a:cubicBezTo>
                        <a:pt x="1665" y="639"/>
                        <a:pt x="1664" y="655"/>
                        <a:pt x="1625" y="608"/>
                      </a:cubicBezTo>
                      <a:cubicBezTo>
                        <a:pt x="1571" y="543"/>
                        <a:pt x="1533" y="460"/>
                        <a:pt x="1462" y="413"/>
                      </a:cubicBezTo>
                      <a:cubicBezTo>
                        <a:pt x="1455" y="391"/>
                        <a:pt x="1448" y="370"/>
                        <a:pt x="1441" y="348"/>
                      </a:cubicBezTo>
                      <a:cubicBezTo>
                        <a:pt x="1437" y="337"/>
                        <a:pt x="1430" y="315"/>
                        <a:pt x="1430" y="315"/>
                      </a:cubicBezTo>
                      <a:cubicBezTo>
                        <a:pt x="1445" y="112"/>
                        <a:pt x="1441" y="214"/>
                        <a:pt x="1441" y="11"/>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Text Box 4">
                  <a:extLst>
                    <a:ext uri="{FF2B5EF4-FFF2-40B4-BE49-F238E27FC236}">
                      <a16:creationId xmlns:a16="http://schemas.microsoft.com/office/drawing/2014/main" id="{0203041F-CB76-4BFC-86FC-2A8E305BED96}"/>
                    </a:ext>
                  </a:extLst>
                </p:cNvPr>
                <p:cNvSpPr txBox="1">
                  <a:spLocks noChangeArrowheads="1"/>
                </p:cNvSpPr>
                <p:nvPr/>
              </p:nvSpPr>
              <p:spPr bwMode="auto">
                <a:xfrm>
                  <a:off x="1915" y="1039"/>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b="1">
                      <a:solidFill>
                        <a:schemeClr val="bg1"/>
                      </a:solidFill>
                      <a:latin typeface="Times New Roman" panose="02020603050405020304" pitchFamily="18" charset="0"/>
                    </a:rPr>
                    <a:t>TCR</a:t>
                  </a:r>
                  <a:endParaRPr lang="en-GB" altLang="en-US" sz="2400" b="1">
                    <a:solidFill>
                      <a:schemeClr val="bg1"/>
                    </a:solidFill>
                    <a:latin typeface="Times New Roman" panose="02020603050405020304" pitchFamily="18" charset="0"/>
                  </a:endParaRPr>
                </a:p>
              </p:txBody>
            </p:sp>
          </p:grpSp>
          <p:grpSp>
            <p:nvGrpSpPr>
              <p:cNvPr id="14" name="Group 8">
                <a:extLst>
                  <a:ext uri="{FF2B5EF4-FFF2-40B4-BE49-F238E27FC236}">
                    <a16:creationId xmlns:a16="http://schemas.microsoft.com/office/drawing/2014/main" id="{669C105C-1942-48A3-8ACB-AE1D9F8051AD}"/>
                  </a:ext>
                </a:extLst>
              </p:cNvPr>
              <p:cNvGrpSpPr>
                <a:grpSpLocks/>
              </p:cNvGrpSpPr>
              <p:nvPr/>
            </p:nvGrpSpPr>
            <p:grpSpPr bwMode="auto">
              <a:xfrm>
                <a:off x="1649413" y="3128963"/>
                <a:ext cx="4105275" cy="2622550"/>
                <a:chOff x="1039" y="1971"/>
                <a:chExt cx="2586" cy="1652"/>
              </a:xfrm>
            </p:grpSpPr>
            <p:grpSp>
              <p:nvGrpSpPr>
                <p:cNvPr id="19" name="Group 9">
                  <a:extLst>
                    <a:ext uri="{FF2B5EF4-FFF2-40B4-BE49-F238E27FC236}">
                      <a16:creationId xmlns:a16="http://schemas.microsoft.com/office/drawing/2014/main" id="{D1D46CDE-2F5E-4186-8B7B-24471EF77161}"/>
                    </a:ext>
                  </a:extLst>
                </p:cNvPr>
                <p:cNvGrpSpPr>
                  <a:grpSpLocks/>
                </p:cNvGrpSpPr>
                <p:nvPr/>
              </p:nvGrpSpPr>
              <p:grpSpPr bwMode="auto">
                <a:xfrm>
                  <a:off x="1039" y="1971"/>
                  <a:ext cx="2586" cy="1652"/>
                  <a:chOff x="1039" y="1971"/>
                  <a:chExt cx="2586" cy="1652"/>
                </a:xfrm>
              </p:grpSpPr>
              <p:sp>
                <p:nvSpPr>
                  <p:cNvPr id="21" name="Freeform 10">
                    <a:extLst>
                      <a:ext uri="{FF2B5EF4-FFF2-40B4-BE49-F238E27FC236}">
                        <a16:creationId xmlns:a16="http://schemas.microsoft.com/office/drawing/2014/main" id="{0350905D-C985-4F7A-A615-595058BC47C0}"/>
                      </a:ext>
                    </a:extLst>
                  </p:cNvPr>
                  <p:cNvSpPr>
                    <a:spLocks/>
                  </p:cNvSpPr>
                  <p:nvPr/>
                </p:nvSpPr>
                <p:spPr bwMode="auto">
                  <a:xfrm>
                    <a:off x="1293" y="1971"/>
                    <a:ext cx="2332" cy="1615"/>
                  </a:xfrm>
                  <a:custGeom>
                    <a:avLst/>
                    <a:gdLst>
                      <a:gd name="T0" fmla="*/ 0 w 2332"/>
                      <a:gd name="T1" fmla="*/ 61 h 1615"/>
                      <a:gd name="T2" fmla="*/ 33 w 2332"/>
                      <a:gd name="T3" fmla="*/ 94 h 1615"/>
                      <a:gd name="T4" fmla="*/ 44 w 2332"/>
                      <a:gd name="T5" fmla="*/ 127 h 1615"/>
                      <a:gd name="T6" fmla="*/ 76 w 2332"/>
                      <a:gd name="T7" fmla="*/ 116 h 1615"/>
                      <a:gd name="T8" fmla="*/ 576 w 2332"/>
                      <a:gd name="T9" fmla="*/ 127 h 1615"/>
                      <a:gd name="T10" fmla="*/ 544 w 2332"/>
                      <a:gd name="T11" fmla="*/ 224 h 1615"/>
                      <a:gd name="T12" fmla="*/ 435 w 2332"/>
                      <a:gd name="T13" fmla="*/ 257 h 1615"/>
                      <a:gd name="T14" fmla="*/ 348 w 2332"/>
                      <a:gd name="T15" fmla="*/ 344 h 1615"/>
                      <a:gd name="T16" fmla="*/ 424 w 2332"/>
                      <a:gd name="T17" fmla="*/ 518 h 1615"/>
                      <a:gd name="T18" fmla="*/ 446 w 2332"/>
                      <a:gd name="T19" fmla="*/ 485 h 1615"/>
                      <a:gd name="T20" fmla="*/ 468 w 2332"/>
                      <a:gd name="T21" fmla="*/ 420 h 1615"/>
                      <a:gd name="T22" fmla="*/ 652 w 2332"/>
                      <a:gd name="T23" fmla="*/ 311 h 1615"/>
                      <a:gd name="T24" fmla="*/ 685 w 2332"/>
                      <a:gd name="T25" fmla="*/ 290 h 1615"/>
                      <a:gd name="T26" fmla="*/ 728 w 2332"/>
                      <a:gd name="T27" fmla="*/ 127 h 1615"/>
                      <a:gd name="T28" fmla="*/ 1576 w 2332"/>
                      <a:gd name="T29" fmla="*/ 159 h 1615"/>
                      <a:gd name="T30" fmla="*/ 1620 w 2332"/>
                      <a:gd name="T31" fmla="*/ 344 h 1615"/>
                      <a:gd name="T32" fmla="*/ 1641 w 2332"/>
                      <a:gd name="T33" fmla="*/ 431 h 1615"/>
                      <a:gd name="T34" fmla="*/ 1696 w 2332"/>
                      <a:gd name="T35" fmla="*/ 159 h 1615"/>
                      <a:gd name="T36" fmla="*/ 1761 w 2332"/>
                      <a:gd name="T37" fmla="*/ 127 h 1615"/>
                      <a:gd name="T38" fmla="*/ 2239 w 2332"/>
                      <a:gd name="T39" fmla="*/ 181 h 1615"/>
                      <a:gd name="T40" fmla="*/ 2174 w 2332"/>
                      <a:gd name="T41" fmla="*/ 692 h 1615"/>
                      <a:gd name="T42" fmla="*/ 2120 w 2332"/>
                      <a:gd name="T43" fmla="*/ 735 h 1615"/>
                      <a:gd name="T44" fmla="*/ 2022 w 2332"/>
                      <a:gd name="T45" fmla="*/ 822 h 1615"/>
                      <a:gd name="T46" fmla="*/ 1957 w 2332"/>
                      <a:gd name="T47" fmla="*/ 844 h 1615"/>
                      <a:gd name="T48" fmla="*/ 1891 w 2332"/>
                      <a:gd name="T49" fmla="*/ 866 h 1615"/>
                      <a:gd name="T50" fmla="*/ 1859 w 2332"/>
                      <a:gd name="T51" fmla="*/ 876 h 1615"/>
                      <a:gd name="T52" fmla="*/ 1761 w 2332"/>
                      <a:gd name="T53" fmla="*/ 942 h 1615"/>
                      <a:gd name="T54" fmla="*/ 1717 w 2332"/>
                      <a:gd name="T55" fmla="*/ 974 h 1615"/>
                      <a:gd name="T56" fmla="*/ 1641 w 2332"/>
                      <a:gd name="T57" fmla="*/ 1072 h 1615"/>
                      <a:gd name="T58" fmla="*/ 1620 w 2332"/>
                      <a:gd name="T59" fmla="*/ 1105 h 1615"/>
                      <a:gd name="T60" fmla="*/ 1587 w 2332"/>
                      <a:gd name="T61" fmla="*/ 1126 h 1615"/>
                      <a:gd name="T62" fmla="*/ 1576 w 2332"/>
                      <a:gd name="T63" fmla="*/ 1159 h 1615"/>
                      <a:gd name="T64" fmla="*/ 1554 w 2332"/>
                      <a:gd name="T65" fmla="*/ 1192 h 1615"/>
                      <a:gd name="T66" fmla="*/ 1478 w 2332"/>
                      <a:gd name="T67" fmla="*/ 1409 h 1615"/>
                      <a:gd name="T68" fmla="*/ 1478 w 2332"/>
                      <a:gd name="T69" fmla="*/ 1615 h 16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32"/>
                      <a:gd name="T106" fmla="*/ 0 h 1615"/>
                      <a:gd name="T107" fmla="*/ 2332 w 2332"/>
                      <a:gd name="T108" fmla="*/ 1615 h 16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32" h="1615">
                        <a:moveTo>
                          <a:pt x="0" y="61"/>
                        </a:moveTo>
                        <a:cubicBezTo>
                          <a:pt x="11" y="72"/>
                          <a:pt x="24" y="81"/>
                          <a:pt x="33" y="94"/>
                        </a:cubicBezTo>
                        <a:cubicBezTo>
                          <a:pt x="39" y="104"/>
                          <a:pt x="34" y="122"/>
                          <a:pt x="44" y="127"/>
                        </a:cubicBezTo>
                        <a:cubicBezTo>
                          <a:pt x="54" y="132"/>
                          <a:pt x="65" y="120"/>
                          <a:pt x="76" y="116"/>
                        </a:cubicBezTo>
                        <a:cubicBezTo>
                          <a:pt x="243" y="120"/>
                          <a:pt x="411" y="101"/>
                          <a:pt x="576" y="127"/>
                        </a:cubicBezTo>
                        <a:cubicBezTo>
                          <a:pt x="603" y="131"/>
                          <a:pt x="554" y="216"/>
                          <a:pt x="544" y="224"/>
                        </a:cubicBezTo>
                        <a:cubicBezTo>
                          <a:pt x="516" y="246"/>
                          <a:pt x="467" y="241"/>
                          <a:pt x="435" y="257"/>
                        </a:cubicBezTo>
                        <a:cubicBezTo>
                          <a:pt x="396" y="277"/>
                          <a:pt x="371" y="309"/>
                          <a:pt x="348" y="344"/>
                        </a:cubicBezTo>
                        <a:cubicBezTo>
                          <a:pt x="355" y="450"/>
                          <a:pt x="314" y="556"/>
                          <a:pt x="424" y="518"/>
                        </a:cubicBezTo>
                        <a:cubicBezTo>
                          <a:pt x="431" y="507"/>
                          <a:pt x="441" y="497"/>
                          <a:pt x="446" y="485"/>
                        </a:cubicBezTo>
                        <a:cubicBezTo>
                          <a:pt x="455" y="464"/>
                          <a:pt x="468" y="420"/>
                          <a:pt x="468" y="420"/>
                        </a:cubicBezTo>
                        <a:cubicBezTo>
                          <a:pt x="486" y="286"/>
                          <a:pt x="501" y="323"/>
                          <a:pt x="652" y="311"/>
                        </a:cubicBezTo>
                        <a:cubicBezTo>
                          <a:pt x="663" y="304"/>
                          <a:pt x="682" y="303"/>
                          <a:pt x="685" y="290"/>
                        </a:cubicBezTo>
                        <a:cubicBezTo>
                          <a:pt x="729" y="116"/>
                          <a:pt x="640" y="154"/>
                          <a:pt x="728" y="127"/>
                        </a:cubicBezTo>
                        <a:cubicBezTo>
                          <a:pt x="1009" y="150"/>
                          <a:pt x="1312" y="68"/>
                          <a:pt x="1576" y="159"/>
                        </a:cubicBezTo>
                        <a:cubicBezTo>
                          <a:pt x="1614" y="216"/>
                          <a:pt x="1608" y="277"/>
                          <a:pt x="1620" y="344"/>
                        </a:cubicBezTo>
                        <a:cubicBezTo>
                          <a:pt x="1625" y="373"/>
                          <a:pt x="1635" y="402"/>
                          <a:pt x="1641" y="431"/>
                        </a:cubicBezTo>
                        <a:cubicBezTo>
                          <a:pt x="1744" y="362"/>
                          <a:pt x="1637" y="234"/>
                          <a:pt x="1696" y="159"/>
                        </a:cubicBezTo>
                        <a:cubicBezTo>
                          <a:pt x="1712" y="138"/>
                          <a:pt x="1738" y="134"/>
                          <a:pt x="1761" y="127"/>
                        </a:cubicBezTo>
                        <a:cubicBezTo>
                          <a:pt x="2240" y="149"/>
                          <a:pt x="2179" y="0"/>
                          <a:pt x="2239" y="181"/>
                        </a:cubicBezTo>
                        <a:cubicBezTo>
                          <a:pt x="2234" y="371"/>
                          <a:pt x="2332" y="583"/>
                          <a:pt x="2174" y="692"/>
                        </a:cubicBezTo>
                        <a:cubicBezTo>
                          <a:pt x="2124" y="765"/>
                          <a:pt x="2183" y="692"/>
                          <a:pt x="2120" y="735"/>
                        </a:cubicBezTo>
                        <a:cubicBezTo>
                          <a:pt x="2091" y="755"/>
                          <a:pt x="2051" y="805"/>
                          <a:pt x="2022" y="822"/>
                        </a:cubicBezTo>
                        <a:cubicBezTo>
                          <a:pt x="2002" y="833"/>
                          <a:pt x="1979" y="837"/>
                          <a:pt x="1957" y="844"/>
                        </a:cubicBezTo>
                        <a:cubicBezTo>
                          <a:pt x="1935" y="851"/>
                          <a:pt x="1913" y="859"/>
                          <a:pt x="1891" y="866"/>
                        </a:cubicBezTo>
                        <a:cubicBezTo>
                          <a:pt x="1880" y="869"/>
                          <a:pt x="1859" y="876"/>
                          <a:pt x="1859" y="876"/>
                        </a:cubicBezTo>
                        <a:cubicBezTo>
                          <a:pt x="1840" y="889"/>
                          <a:pt x="1787" y="924"/>
                          <a:pt x="1761" y="942"/>
                        </a:cubicBezTo>
                        <a:cubicBezTo>
                          <a:pt x="1746" y="953"/>
                          <a:pt x="1717" y="974"/>
                          <a:pt x="1717" y="974"/>
                        </a:cubicBezTo>
                        <a:cubicBezTo>
                          <a:pt x="1692" y="1014"/>
                          <a:pt x="1681" y="1045"/>
                          <a:pt x="1641" y="1072"/>
                        </a:cubicBezTo>
                        <a:cubicBezTo>
                          <a:pt x="1634" y="1083"/>
                          <a:pt x="1629" y="1096"/>
                          <a:pt x="1620" y="1105"/>
                        </a:cubicBezTo>
                        <a:cubicBezTo>
                          <a:pt x="1611" y="1114"/>
                          <a:pt x="1595" y="1116"/>
                          <a:pt x="1587" y="1126"/>
                        </a:cubicBezTo>
                        <a:cubicBezTo>
                          <a:pt x="1580" y="1135"/>
                          <a:pt x="1581" y="1149"/>
                          <a:pt x="1576" y="1159"/>
                        </a:cubicBezTo>
                        <a:cubicBezTo>
                          <a:pt x="1570" y="1171"/>
                          <a:pt x="1561" y="1181"/>
                          <a:pt x="1554" y="1192"/>
                        </a:cubicBezTo>
                        <a:cubicBezTo>
                          <a:pt x="1532" y="1262"/>
                          <a:pt x="1481" y="1332"/>
                          <a:pt x="1478" y="1409"/>
                        </a:cubicBezTo>
                        <a:cubicBezTo>
                          <a:pt x="1475" y="1478"/>
                          <a:pt x="1478" y="1546"/>
                          <a:pt x="1478" y="1615"/>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Freeform 11">
                    <a:extLst>
                      <a:ext uri="{FF2B5EF4-FFF2-40B4-BE49-F238E27FC236}">
                        <a16:creationId xmlns:a16="http://schemas.microsoft.com/office/drawing/2014/main" id="{C3086A22-D41B-437D-8630-67C192E38825}"/>
                      </a:ext>
                    </a:extLst>
                  </p:cNvPr>
                  <p:cNvSpPr>
                    <a:spLocks/>
                  </p:cNvSpPr>
                  <p:nvPr/>
                </p:nvSpPr>
                <p:spPr bwMode="auto">
                  <a:xfrm>
                    <a:off x="1039" y="2025"/>
                    <a:ext cx="982" cy="1598"/>
                  </a:xfrm>
                  <a:custGeom>
                    <a:avLst/>
                    <a:gdLst>
                      <a:gd name="T0" fmla="*/ 240 w 982"/>
                      <a:gd name="T1" fmla="*/ 0 h 1598"/>
                      <a:gd name="T2" fmla="*/ 175 w 982"/>
                      <a:gd name="T3" fmla="*/ 22 h 1598"/>
                      <a:gd name="T4" fmla="*/ 142 w 982"/>
                      <a:gd name="T5" fmla="*/ 33 h 1598"/>
                      <a:gd name="T6" fmla="*/ 12 w 982"/>
                      <a:gd name="T7" fmla="*/ 98 h 1598"/>
                      <a:gd name="T8" fmla="*/ 1 w 982"/>
                      <a:gd name="T9" fmla="*/ 131 h 1598"/>
                      <a:gd name="T10" fmla="*/ 110 w 982"/>
                      <a:gd name="T11" fmla="*/ 304 h 1598"/>
                      <a:gd name="T12" fmla="*/ 208 w 982"/>
                      <a:gd name="T13" fmla="*/ 370 h 1598"/>
                      <a:gd name="T14" fmla="*/ 251 w 982"/>
                      <a:gd name="T15" fmla="*/ 467 h 1598"/>
                      <a:gd name="T16" fmla="*/ 316 w 982"/>
                      <a:gd name="T17" fmla="*/ 598 h 1598"/>
                      <a:gd name="T18" fmla="*/ 327 w 982"/>
                      <a:gd name="T19" fmla="*/ 631 h 1598"/>
                      <a:gd name="T20" fmla="*/ 458 w 982"/>
                      <a:gd name="T21" fmla="*/ 663 h 1598"/>
                      <a:gd name="T22" fmla="*/ 566 w 982"/>
                      <a:gd name="T23" fmla="*/ 728 h 1598"/>
                      <a:gd name="T24" fmla="*/ 751 w 982"/>
                      <a:gd name="T25" fmla="*/ 761 h 1598"/>
                      <a:gd name="T26" fmla="*/ 925 w 982"/>
                      <a:gd name="T27" fmla="*/ 1000 h 1598"/>
                      <a:gd name="T28" fmla="*/ 979 w 982"/>
                      <a:gd name="T29" fmla="*/ 1152 h 1598"/>
                      <a:gd name="T30" fmla="*/ 979 w 982"/>
                      <a:gd name="T31" fmla="*/ 1598 h 15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82"/>
                      <a:gd name="T49" fmla="*/ 0 h 1598"/>
                      <a:gd name="T50" fmla="*/ 982 w 982"/>
                      <a:gd name="T51" fmla="*/ 1598 h 15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82" h="1598">
                        <a:moveTo>
                          <a:pt x="240" y="0"/>
                        </a:moveTo>
                        <a:cubicBezTo>
                          <a:pt x="218" y="7"/>
                          <a:pt x="197" y="15"/>
                          <a:pt x="175" y="22"/>
                        </a:cubicBezTo>
                        <a:cubicBezTo>
                          <a:pt x="164" y="26"/>
                          <a:pt x="142" y="33"/>
                          <a:pt x="142" y="33"/>
                        </a:cubicBezTo>
                        <a:cubicBezTo>
                          <a:pt x="103" y="60"/>
                          <a:pt x="57" y="83"/>
                          <a:pt x="12" y="98"/>
                        </a:cubicBezTo>
                        <a:cubicBezTo>
                          <a:pt x="8" y="109"/>
                          <a:pt x="1" y="119"/>
                          <a:pt x="1" y="131"/>
                        </a:cubicBezTo>
                        <a:cubicBezTo>
                          <a:pt x="1" y="279"/>
                          <a:pt x="0" y="271"/>
                          <a:pt x="110" y="304"/>
                        </a:cubicBezTo>
                        <a:cubicBezTo>
                          <a:pt x="145" y="328"/>
                          <a:pt x="167" y="356"/>
                          <a:pt x="208" y="370"/>
                        </a:cubicBezTo>
                        <a:cubicBezTo>
                          <a:pt x="221" y="407"/>
                          <a:pt x="229" y="435"/>
                          <a:pt x="251" y="467"/>
                        </a:cubicBezTo>
                        <a:cubicBezTo>
                          <a:pt x="267" y="514"/>
                          <a:pt x="295" y="554"/>
                          <a:pt x="316" y="598"/>
                        </a:cubicBezTo>
                        <a:cubicBezTo>
                          <a:pt x="321" y="608"/>
                          <a:pt x="319" y="623"/>
                          <a:pt x="327" y="631"/>
                        </a:cubicBezTo>
                        <a:cubicBezTo>
                          <a:pt x="348" y="652"/>
                          <a:pt x="424" y="648"/>
                          <a:pt x="458" y="663"/>
                        </a:cubicBezTo>
                        <a:cubicBezTo>
                          <a:pt x="502" y="682"/>
                          <a:pt x="524" y="700"/>
                          <a:pt x="566" y="728"/>
                        </a:cubicBezTo>
                        <a:cubicBezTo>
                          <a:pt x="615" y="760"/>
                          <a:pt x="694" y="749"/>
                          <a:pt x="751" y="761"/>
                        </a:cubicBezTo>
                        <a:cubicBezTo>
                          <a:pt x="850" y="827"/>
                          <a:pt x="874" y="898"/>
                          <a:pt x="925" y="1000"/>
                        </a:cubicBezTo>
                        <a:cubicBezTo>
                          <a:pt x="949" y="1048"/>
                          <a:pt x="978" y="1095"/>
                          <a:pt x="979" y="1152"/>
                        </a:cubicBezTo>
                        <a:cubicBezTo>
                          <a:pt x="982" y="1301"/>
                          <a:pt x="979" y="1449"/>
                          <a:pt x="979" y="1598"/>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Text Box 12">
                  <a:extLst>
                    <a:ext uri="{FF2B5EF4-FFF2-40B4-BE49-F238E27FC236}">
                      <a16:creationId xmlns:a16="http://schemas.microsoft.com/office/drawing/2014/main" id="{C5183834-C6BC-4190-8322-3D6EC6088A1C}"/>
                    </a:ext>
                  </a:extLst>
                </p:cNvPr>
                <p:cNvSpPr txBox="1">
                  <a:spLocks noChangeArrowheads="1"/>
                </p:cNvSpPr>
                <p:nvPr/>
              </p:nvSpPr>
              <p:spPr bwMode="auto">
                <a:xfrm>
                  <a:off x="2278" y="2536"/>
                  <a:ext cx="5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b="1" dirty="0">
                      <a:solidFill>
                        <a:schemeClr val="bg1"/>
                      </a:solidFill>
                      <a:latin typeface="Times New Roman" panose="02020603050405020304" pitchFamily="18" charset="0"/>
                    </a:rPr>
                    <a:t>MHC</a:t>
                  </a:r>
                  <a:endParaRPr lang="en-GB" altLang="en-US" sz="2400" b="1" dirty="0">
                    <a:solidFill>
                      <a:schemeClr val="bg1"/>
                    </a:solidFill>
                    <a:latin typeface="Times New Roman" panose="02020603050405020304" pitchFamily="18" charset="0"/>
                  </a:endParaRPr>
                </a:p>
              </p:txBody>
            </p:sp>
          </p:grpSp>
          <p:cxnSp>
            <p:nvCxnSpPr>
              <p:cNvPr id="15" name="Straight Arrow Connector 14">
                <a:extLst>
                  <a:ext uri="{FF2B5EF4-FFF2-40B4-BE49-F238E27FC236}">
                    <a16:creationId xmlns:a16="http://schemas.microsoft.com/office/drawing/2014/main" id="{3ED4802A-F573-4032-9F02-85FF490436F5}"/>
                  </a:ext>
                </a:extLst>
              </p:cNvPr>
              <p:cNvCxnSpPr/>
              <p:nvPr/>
            </p:nvCxnSpPr>
            <p:spPr>
              <a:xfrm flipH="1">
                <a:off x="5508625" y="3106738"/>
                <a:ext cx="1997075" cy="206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92ABFD9E-9527-44CE-A85D-00697A42BE55}"/>
                  </a:ext>
                </a:extLst>
              </p:cNvPr>
              <p:cNvSpPr txBox="1">
                <a:spLocks noChangeArrowheads="1"/>
              </p:cNvSpPr>
              <p:nvPr/>
            </p:nvSpPr>
            <p:spPr bwMode="auto">
              <a:xfrm>
                <a:off x="7596188" y="2894013"/>
                <a:ext cx="1089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de-DE" altLang="en-US" sz="1800" b="1"/>
                  <a:t>Antigen</a:t>
                </a:r>
                <a:endParaRPr lang="en-GB" altLang="en-US" sz="1800" b="1"/>
              </a:p>
            </p:txBody>
          </p:sp>
          <p:sp>
            <p:nvSpPr>
              <p:cNvPr id="17" name="TextBox 16">
                <a:extLst>
                  <a:ext uri="{FF2B5EF4-FFF2-40B4-BE49-F238E27FC236}">
                    <a16:creationId xmlns:a16="http://schemas.microsoft.com/office/drawing/2014/main" id="{9363E172-C47E-4BFE-93EC-1DE40F8EBC6B}"/>
                  </a:ext>
                </a:extLst>
              </p:cNvPr>
              <p:cNvSpPr txBox="1">
                <a:spLocks noChangeArrowheads="1"/>
              </p:cNvSpPr>
              <p:nvPr/>
            </p:nvSpPr>
            <p:spPr bwMode="auto">
              <a:xfrm>
                <a:off x="4568825" y="757238"/>
                <a:ext cx="2936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2400" dirty="0">
                    <a:solidFill>
                      <a:schemeClr val="bg1"/>
                    </a:solidFill>
                  </a:rPr>
                  <a:t>T Cell Receptor</a:t>
                </a:r>
              </a:p>
            </p:txBody>
          </p:sp>
          <p:sp>
            <p:nvSpPr>
              <p:cNvPr id="18" name="TextBox 17">
                <a:extLst>
                  <a:ext uri="{FF2B5EF4-FFF2-40B4-BE49-F238E27FC236}">
                    <a16:creationId xmlns:a16="http://schemas.microsoft.com/office/drawing/2014/main" id="{C8C7D196-1851-4108-A795-8895AEEA019E}"/>
                  </a:ext>
                </a:extLst>
              </p:cNvPr>
              <p:cNvSpPr txBox="1">
                <a:spLocks noChangeArrowheads="1"/>
              </p:cNvSpPr>
              <p:nvPr/>
            </p:nvSpPr>
            <p:spPr bwMode="auto">
              <a:xfrm>
                <a:off x="1819275" y="5894388"/>
                <a:ext cx="5451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2400" b="1" dirty="0">
                    <a:solidFill>
                      <a:schemeClr val="bg1"/>
                    </a:solidFill>
                  </a:rPr>
                  <a:t>Major Histocompatibility Complex</a:t>
                </a:r>
              </a:p>
            </p:txBody>
          </p:sp>
        </p:grpSp>
      </p:grpSp>
    </p:spTree>
    <p:extLst>
      <p:ext uri="{BB962C8B-B14F-4D97-AF65-F5344CB8AC3E}">
        <p14:creationId xmlns:p14="http://schemas.microsoft.com/office/powerpoint/2010/main" val="151130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35</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Text Box 3">
            <a:extLst>
              <a:ext uri="{FF2B5EF4-FFF2-40B4-BE49-F238E27FC236}">
                <a16:creationId xmlns:a16="http://schemas.microsoft.com/office/drawing/2014/main" id="{2FA13277-8944-4C77-AEF1-1CAEFA351CE5}"/>
              </a:ext>
            </a:extLst>
          </p:cNvPr>
          <p:cNvSpPr txBox="1">
            <a:spLocks noChangeArrowheads="1"/>
          </p:cNvSpPr>
          <p:nvPr/>
        </p:nvSpPr>
        <p:spPr bwMode="auto">
          <a:xfrm>
            <a:off x="457200" y="381000"/>
            <a:ext cx="80752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3200" dirty="0">
                <a:ea typeface="ＭＳ Ｐゴシック" panose="020B0600070205080204" pitchFamily="34" charset="-128"/>
              </a:rPr>
              <a:t>Antigen presentation by MHC molecules</a:t>
            </a:r>
            <a:endParaRPr lang="en-GB" altLang="en-US" dirty="0">
              <a:latin typeface="Comic Sans MS" panose="030F0702030302020204" pitchFamily="66" charset="0"/>
            </a:endParaRPr>
          </a:p>
        </p:txBody>
      </p:sp>
      <p:sp>
        <p:nvSpPr>
          <p:cNvPr id="15" name="TextBox 14">
            <a:extLst>
              <a:ext uri="{FF2B5EF4-FFF2-40B4-BE49-F238E27FC236}">
                <a16:creationId xmlns:a16="http://schemas.microsoft.com/office/drawing/2014/main" id="{E5353613-2016-4F12-B171-71F3E0D77F3B}"/>
              </a:ext>
            </a:extLst>
          </p:cNvPr>
          <p:cNvSpPr txBox="1"/>
          <p:nvPr/>
        </p:nvSpPr>
        <p:spPr>
          <a:xfrm>
            <a:off x="820535" y="1201302"/>
            <a:ext cx="7560840" cy="3582519"/>
          </a:xfrm>
          <a:prstGeom prst="rect">
            <a:avLst/>
          </a:prstGeom>
          <a:noFill/>
        </p:spPr>
        <p:txBody>
          <a:bodyPr wrap="square">
            <a:spAutoFit/>
          </a:bodyPr>
          <a:lstStyle/>
          <a:p>
            <a:pPr eaLnBrk="1" hangingPunct="1">
              <a:lnSpc>
                <a:spcPct val="90000"/>
              </a:lnSpc>
            </a:pPr>
            <a:r>
              <a:rPr lang="en-IE" altLang="en-US" sz="2800" dirty="0">
                <a:ea typeface="ＭＳ Ｐゴシック" panose="020B0600070205080204" pitchFamily="34" charset="-128"/>
              </a:rPr>
              <a:t>Two types of MHC molecules</a:t>
            </a:r>
          </a:p>
          <a:p>
            <a:pPr lvl="1" eaLnBrk="1" hangingPunct="1">
              <a:lnSpc>
                <a:spcPct val="90000"/>
              </a:lnSpc>
            </a:pPr>
            <a:r>
              <a:rPr lang="en-IE" altLang="en-US" sz="2800" dirty="0">
                <a:ea typeface="ＭＳ Ｐゴシック" panose="020B0600070205080204" pitchFamily="34" charset="-128"/>
              </a:rPr>
              <a:t>MHC class I</a:t>
            </a:r>
          </a:p>
          <a:p>
            <a:pPr lvl="1" eaLnBrk="1" hangingPunct="1">
              <a:lnSpc>
                <a:spcPct val="90000"/>
              </a:lnSpc>
            </a:pPr>
            <a:r>
              <a:rPr lang="en-IE" altLang="en-US" sz="2800" dirty="0">
                <a:ea typeface="ＭＳ Ｐゴシック" panose="020B0600070205080204" pitchFamily="34" charset="-128"/>
              </a:rPr>
              <a:t>MHC class II</a:t>
            </a:r>
          </a:p>
          <a:p>
            <a:pPr eaLnBrk="1" hangingPunct="1">
              <a:lnSpc>
                <a:spcPct val="90000"/>
              </a:lnSpc>
            </a:pPr>
            <a:r>
              <a:rPr lang="en-IE" altLang="en-US" sz="2800" dirty="0">
                <a:ea typeface="ＭＳ Ｐゴシック" panose="020B0600070205080204" pitchFamily="34" charset="-128"/>
              </a:rPr>
              <a:t>Two types of T cells</a:t>
            </a:r>
          </a:p>
          <a:p>
            <a:pPr lvl="1" eaLnBrk="1" hangingPunct="1">
              <a:lnSpc>
                <a:spcPct val="90000"/>
              </a:lnSpc>
            </a:pPr>
            <a:r>
              <a:rPr lang="en-IE" altLang="en-US" sz="2800" dirty="0">
                <a:ea typeface="ＭＳ Ｐゴシック" panose="020B0600070205080204" pitchFamily="34" charset="-128"/>
              </a:rPr>
              <a:t>CD4 T helper cells</a:t>
            </a:r>
          </a:p>
          <a:p>
            <a:pPr lvl="1" eaLnBrk="1" hangingPunct="1">
              <a:lnSpc>
                <a:spcPct val="90000"/>
              </a:lnSpc>
            </a:pPr>
            <a:r>
              <a:rPr lang="en-IE" altLang="en-US" sz="2800" dirty="0">
                <a:ea typeface="ＭＳ Ｐゴシック" panose="020B0600070205080204" pitchFamily="34" charset="-128"/>
              </a:rPr>
              <a:t>CD8 T cytotoxic cells</a:t>
            </a:r>
          </a:p>
          <a:p>
            <a:pPr eaLnBrk="1" hangingPunct="1">
              <a:lnSpc>
                <a:spcPct val="90000"/>
              </a:lnSpc>
            </a:pPr>
            <a:r>
              <a:rPr lang="en-IE" altLang="en-US" sz="2800" dirty="0">
                <a:ea typeface="ＭＳ Ｐゴシック" panose="020B0600070205080204" pitchFamily="34" charset="-128"/>
              </a:rPr>
              <a:t>Two types of antigen</a:t>
            </a:r>
          </a:p>
          <a:p>
            <a:pPr lvl="1" eaLnBrk="1" hangingPunct="1">
              <a:lnSpc>
                <a:spcPct val="90000"/>
              </a:lnSpc>
            </a:pPr>
            <a:r>
              <a:rPr lang="en-IE" altLang="en-US" sz="2800" dirty="0">
                <a:ea typeface="ＭＳ Ｐゴシック" panose="020B0600070205080204" pitchFamily="34" charset="-128"/>
              </a:rPr>
              <a:t>Endogenous (from within the cell)</a:t>
            </a:r>
          </a:p>
          <a:p>
            <a:pPr lvl="1" eaLnBrk="1" hangingPunct="1">
              <a:lnSpc>
                <a:spcPct val="90000"/>
              </a:lnSpc>
            </a:pPr>
            <a:r>
              <a:rPr lang="en-IE" altLang="en-US" sz="2800" dirty="0">
                <a:ea typeface="ＭＳ Ｐゴシック" panose="020B0600070205080204" pitchFamily="34" charset="-128"/>
              </a:rPr>
              <a:t>Exogenous (from outside the cell)</a:t>
            </a:r>
            <a:endParaRPr lang="en-GB" altLang="en-US" sz="2800" dirty="0">
              <a:ea typeface="ＭＳ Ｐゴシック" panose="020B0600070205080204" pitchFamily="34" charset="-128"/>
            </a:endParaRPr>
          </a:p>
        </p:txBody>
      </p:sp>
    </p:spTree>
    <p:extLst>
      <p:ext uri="{BB962C8B-B14F-4D97-AF65-F5344CB8AC3E}">
        <p14:creationId xmlns:p14="http://schemas.microsoft.com/office/powerpoint/2010/main" val="3750265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36</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pic>
        <p:nvPicPr>
          <p:cNvPr id="9" name="Picture 2">
            <a:extLst>
              <a:ext uri="{FF2B5EF4-FFF2-40B4-BE49-F238E27FC236}">
                <a16:creationId xmlns:a16="http://schemas.microsoft.com/office/drawing/2014/main" id="{F02454C4-5E63-4047-9018-30A82E106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33135" y="1229818"/>
            <a:ext cx="6981825" cy="45259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
            <a:extLst>
              <a:ext uri="{FF2B5EF4-FFF2-40B4-BE49-F238E27FC236}">
                <a16:creationId xmlns:a16="http://schemas.microsoft.com/office/drawing/2014/main" id="{62ED2A50-3C23-4239-B0B1-9BC6AD9B03AD}"/>
              </a:ext>
            </a:extLst>
          </p:cNvPr>
          <p:cNvSpPr txBox="1">
            <a:spLocks noChangeArrowheads="1"/>
          </p:cNvSpPr>
          <p:nvPr/>
        </p:nvSpPr>
        <p:spPr bwMode="auto">
          <a:xfrm>
            <a:off x="1076325" y="746821"/>
            <a:ext cx="3179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de-DE" altLang="en-US" sz="2000" dirty="0"/>
              <a:t>MHC Class I Pathway</a:t>
            </a:r>
            <a:endParaRPr lang="en-GB" altLang="en-US" sz="2000" dirty="0"/>
          </a:p>
        </p:txBody>
      </p:sp>
      <p:sp>
        <p:nvSpPr>
          <p:cNvPr id="14" name="TextBox 3">
            <a:extLst>
              <a:ext uri="{FF2B5EF4-FFF2-40B4-BE49-F238E27FC236}">
                <a16:creationId xmlns:a16="http://schemas.microsoft.com/office/drawing/2014/main" id="{07913B92-C15D-4AEE-A101-C039EC74FBBD}"/>
              </a:ext>
            </a:extLst>
          </p:cNvPr>
          <p:cNvSpPr txBox="1">
            <a:spLocks noChangeArrowheads="1"/>
          </p:cNvSpPr>
          <p:nvPr/>
        </p:nvSpPr>
        <p:spPr bwMode="auto">
          <a:xfrm>
            <a:off x="4427538" y="759521"/>
            <a:ext cx="3179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de-DE" altLang="en-US" sz="2000" dirty="0"/>
              <a:t>MHC Class II Pathway</a:t>
            </a:r>
            <a:endParaRPr lang="en-GB" altLang="en-US" sz="2000" dirty="0"/>
          </a:p>
        </p:txBody>
      </p:sp>
    </p:spTree>
    <p:extLst>
      <p:ext uri="{BB962C8B-B14F-4D97-AF65-F5344CB8AC3E}">
        <p14:creationId xmlns:p14="http://schemas.microsoft.com/office/powerpoint/2010/main" val="3971784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37</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TextBox 1">
            <a:extLst>
              <a:ext uri="{FF2B5EF4-FFF2-40B4-BE49-F238E27FC236}">
                <a16:creationId xmlns:a16="http://schemas.microsoft.com/office/drawing/2014/main" id="{5A20BDA6-0420-49C7-B14F-14F4F8887FF3}"/>
              </a:ext>
            </a:extLst>
          </p:cNvPr>
          <p:cNvSpPr txBox="1">
            <a:spLocks noChangeArrowheads="1"/>
          </p:cNvSpPr>
          <p:nvPr/>
        </p:nvSpPr>
        <p:spPr bwMode="auto">
          <a:xfrm>
            <a:off x="4211638" y="3429000"/>
            <a:ext cx="2232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de-DE" altLang="en-US" sz="1800"/>
              <a:t>8-10 amino acids</a:t>
            </a:r>
            <a:endParaRPr lang="en-GB" altLang="en-US" sz="1800"/>
          </a:p>
        </p:txBody>
      </p:sp>
      <p:grpSp>
        <p:nvGrpSpPr>
          <p:cNvPr id="3" name="Group 2">
            <a:extLst>
              <a:ext uri="{FF2B5EF4-FFF2-40B4-BE49-F238E27FC236}">
                <a16:creationId xmlns:a16="http://schemas.microsoft.com/office/drawing/2014/main" id="{17EF8006-951A-467A-B6A8-46EE68E269AD}"/>
              </a:ext>
            </a:extLst>
          </p:cNvPr>
          <p:cNvGrpSpPr/>
          <p:nvPr/>
        </p:nvGrpSpPr>
        <p:grpSpPr>
          <a:xfrm>
            <a:off x="1081322" y="125116"/>
            <a:ext cx="7632700" cy="5824164"/>
            <a:chOff x="1584325" y="831850"/>
            <a:chExt cx="7632700" cy="5899150"/>
          </a:xfrm>
        </p:grpSpPr>
        <p:pic>
          <p:nvPicPr>
            <p:cNvPr id="10" name="Picture 2">
              <a:extLst>
                <a:ext uri="{FF2B5EF4-FFF2-40B4-BE49-F238E27FC236}">
                  <a16:creationId xmlns:a16="http://schemas.microsoft.com/office/drawing/2014/main" id="{C4FF1B1D-932B-4FB2-8806-ED6912C25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869950"/>
              <a:ext cx="5975350" cy="511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3">
              <a:extLst>
                <a:ext uri="{FF2B5EF4-FFF2-40B4-BE49-F238E27FC236}">
                  <a16:creationId xmlns:a16="http://schemas.microsoft.com/office/drawing/2014/main" id="{BF541257-838C-4ED8-A57E-02146DA3527E}"/>
                </a:ext>
              </a:extLst>
            </p:cNvPr>
            <p:cNvSpPr txBox="1">
              <a:spLocks noChangeArrowheads="1"/>
            </p:cNvSpPr>
            <p:nvPr/>
          </p:nvSpPr>
          <p:spPr bwMode="auto">
            <a:xfrm>
              <a:off x="3059113" y="5732463"/>
              <a:ext cx="2305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de-DE" altLang="en-US" sz="1800"/>
                <a:t>15-20 amino acids</a:t>
              </a:r>
              <a:endParaRPr lang="en-GB" altLang="en-US" sz="1800"/>
            </a:p>
          </p:txBody>
        </p:sp>
        <p:cxnSp>
          <p:nvCxnSpPr>
            <p:cNvPr id="15" name="Straight Arrow Connector 14">
              <a:extLst>
                <a:ext uri="{FF2B5EF4-FFF2-40B4-BE49-F238E27FC236}">
                  <a16:creationId xmlns:a16="http://schemas.microsoft.com/office/drawing/2014/main" id="{8E3D9C4B-42DD-4F21-90B0-82938B40BC0B}"/>
                </a:ext>
              </a:extLst>
            </p:cNvPr>
            <p:cNvCxnSpPr/>
            <p:nvPr/>
          </p:nvCxnSpPr>
          <p:spPr>
            <a:xfrm flipH="1">
              <a:off x="5003800" y="1196975"/>
              <a:ext cx="1981200" cy="647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82295CC-5EEE-46CB-A1AE-F069761A59C1}"/>
                </a:ext>
              </a:extLst>
            </p:cNvPr>
            <p:cNvCxnSpPr/>
            <p:nvPr/>
          </p:nvCxnSpPr>
          <p:spPr>
            <a:xfrm flipH="1" flipV="1">
              <a:off x="6659563" y="4873625"/>
              <a:ext cx="1225550" cy="1114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9F1CCA7-BADE-4E01-8EB6-9249D82FEBD9}"/>
                </a:ext>
              </a:extLst>
            </p:cNvPr>
            <p:cNvSpPr txBox="1">
              <a:spLocks noChangeArrowheads="1"/>
            </p:cNvSpPr>
            <p:nvPr/>
          </p:nvSpPr>
          <p:spPr bwMode="auto">
            <a:xfrm>
              <a:off x="6624638" y="83185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de-DE" altLang="en-US" sz="1800"/>
                <a:t>Peptide within groove</a:t>
              </a:r>
              <a:endParaRPr lang="en-GB" altLang="en-US" sz="1800"/>
            </a:p>
          </p:txBody>
        </p:sp>
        <p:sp>
          <p:nvSpPr>
            <p:cNvPr id="18" name="TextBox 17">
              <a:extLst>
                <a:ext uri="{FF2B5EF4-FFF2-40B4-BE49-F238E27FC236}">
                  <a16:creationId xmlns:a16="http://schemas.microsoft.com/office/drawing/2014/main" id="{D71948D6-6B00-4BE8-B07E-0344E7CB6B1F}"/>
                </a:ext>
              </a:extLst>
            </p:cNvPr>
            <p:cNvSpPr txBox="1">
              <a:spLocks noChangeArrowheads="1"/>
            </p:cNvSpPr>
            <p:nvPr/>
          </p:nvSpPr>
          <p:spPr bwMode="auto">
            <a:xfrm>
              <a:off x="6875463" y="6084888"/>
              <a:ext cx="2160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de-DE" altLang="en-US" sz="1800" dirty="0"/>
                <a:t>Peptides extends beyond groove</a:t>
              </a:r>
              <a:endParaRPr lang="en-GB" altLang="en-US" sz="1800" dirty="0"/>
            </a:p>
          </p:txBody>
        </p:sp>
      </p:grpSp>
    </p:spTree>
    <p:extLst>
      <p:ext uri="{BB962C8B-B14F-4D97-AF65-F5344CB8AC3E}">
        <p14:creationId xmlns:p14="http://schemas.microsoft.com/office/powerpoint/2010/main" val="2331367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38</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Text Box 3">
            <a:extLst>
              <a:ext uri="{FF2B5EF4-FFF2-40B4-BE49-F238E27FC236}">
                <a16:creationId xmlns:a16="http://schemas.microsoft.com/office/drawing/2014/main" id="{2FA13277-8944-4C77-AEF1-1CAEFA351CE5}"/>
              </a:ext>
            </a:extLst>
          </p:cNvPr>
          <p:cNvSpPr txBox="1">
            <a:spLocks noChangeArrowheads="1"/>
          </p:cNvSpPr>
          <p:nvPr/>
        </p:nvSpPr>
        <p:spPr bwMode="auto">
          <a:xfrm>
            <a:off x="457200" y="381000"/>
            <a:ext cx="80752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IE" altLang="en-US" dirty="0">
                <a:ea typeface="ＭＳ Ｐゴシック" panose="020B0600070205080204" pitchFamily="34" charset="-128"/>
              </a:rPr>
              <a:t>Type of T cell activated</a:t>
            </a:r>
            <a:endParaRPr lang="en-GB" altLang="en-US" dirty="0">
              <a:latin typeface="Comic Sans MS" panose="030F0702030302020204" pitchFamily="66" charset="0"/>
            </a:endParaRPr>
          </a:p>
        </p:txBody>
      </p:sp>
      <p:sp>
        <p:nvSpPr>
          <p:cNvPr id="15" name="TextBox 14">
            <a:extLst>
              <a:ext uri="{FF2B5EF4-FFF2-40B4-BE49-F238E27FC236}">
                <a16:creationId xmlns:a16="http://schemas.microsoft.com/office/drawing/2014/main" id="{E5353613-2016-4F12-B171-71F3E0D77F3B}"/>
              </a:ext>
            </a:extLst>
          </p:cNvPr>
          <p:cNvSpPr txBox="1"/>
          <p:nvPr/>
        </p:nvSpPr>
        <p:spPr>
          <a:xfrm>
            <a:off x="309659" y="1570219"/>
            <a:ext cx="8370321" cy="3194721"/>
          </a:xfrm>
          <a:prstGeom prst="rect">
            <a:avLst/>
          </a:prstGeom>
          <a:noFill/>
        </p:spPr>
        <p:txBody>
          <a:bodyPr wrap="square">
            <a:spAutoFit/>
          </a:bodyPr>
          <a:lstStyle/>
          <a:p>
            <a:pPr eaLnBrk="1" hangingPunct="1">
              <a:lnSpc>
                <a:spcPct val="90000"/>
              </a:lnSpc>
            </a:pPr>
            <a:r>
              <a:rPr lang="en-IE" altLang="en-US" sz="3200" dirty="0">
                <a:solidFill>
                  <a:srgbClr val="FF0000"/>
                </a:solidFill>
                <a:ea typeface="ＭＳ Ｐゴシック" panose="020B0600070205080204" pitchFamily="34" charset="-128"/>
              </a:rPr>
              <a:t>MHC class I</a:t>
            </a:r>
            <a:r>
              <a:rPr lang="en-IE" altLang="en-US" sz="3200" dirty="0">
                <a:ea typeface="ＭＳ Ｐゴシック" panose="020B0600070205080204" pitchFamily="34" charset="-128"/>
              </a:rPr>
              <a:t> activate </a:t>
            </a:r>
            <a:r>
              <a:rPr lang="en-IE" altLang="en-US" sz="3200" dirty="0">
                <a:solidFill>
                  <a:srgbClr val="FF0000"/>
                </a:solidFill>
                <a:ea typeface="ＭＳ Ｐゴシック" panose="020B0600070205080204" pitchFamily="34" charset="-128"/>
              </a:rPr>
              <a:t>CD8+ T cytotoxic cells</a:t>
            </a:r>
          </a:p>
          <a:p>
            <a:pPr eaLnBrk="1" hangingPunct="1">
              <a:lnSpc>
                <a:spcPct val="90000"/>
              </a:lnSpc>
            </a:pPr>
            <a:r>
              <a:rPr lang="en-IE" altLang="en-US" sz="3200" dirty="0">
                <a:ea typeface="ＭＳ Ｐゴシック" panose="020B0600070205080204" pitchFamily="34" charset="-128"/>
              </a:rPr>
              <a:t>Present endogenous (</a:t>
            </a:r>
            <a:r>
              <a:rPr lang="en-IE" altLang="en-US" sz="3200" dirty="0" err="1">
                <a:ea typeface="ＭＳ Ｐゴシック" panose="020B0600070205080204" pitchFamily="34" charset="-128"/>
              </a:rPr>
              <a:t>eg</a:t>
            </a:r>
            <a:r>
              <a:rPr lang="en-IE" altLang="en-US" sz="3200" dirty="0">
                <a:ea typeface="ＭＳ Ｐゴシック" panose="020B0600070205080204" pitchFamily="34" charset="-128"/>
              </a:rPr>
              <a:t> viral) antigens </a:t>
            </a:r>
          </a:p>
          <a:p>
            <a:pPr eaLnBrk="1" hangingPunct="1">
              <a:lnSpc>
                <a:spcPct val="90000"/>
              </a:lnSpc>
            </a:pPr>
            <a:r>
              <a:rPr lang="en-IE" altLang="en-US" sz="3200" dirty="0">
                <a:ea typeface="ＭＳ Ｐゴシック" panose="020B0600070205080204" pitchFamily="34" charset="-128"/>
              </a:rPr>
              <a:t>Target cell is killed by CD8+ T cell</a:t>
            </a:r>
          </a:p>
          <a:p>
            <a:pPr eaLnBrk="1" hangingPunct="1">
              <a:lnSpc>
                <a:spcPct val="90000"/>
              </a:lnSpc>
            </a:pPr>
            <a:r>
              <a:rPr lang="en-IE" altLang="en-US" sz="3200" dirty="0">
                <a:ea typeface="ＭＳ Ｐゴシック" panose="020B0600070205080204" pitchFamily="34" charset="-128"/>
              </a:rPr>
              <a:t>Any cell can become virally infected</a:t>
            </a:r>
          </a:p>
          <a:p>
            <a:pPr eaLnBrk="1" hangingPunct="1">
              <a:lnSpc>
                <a:spcPct val="90000"/>
              </a:lnSpc>
            </a:pPr>
            <a:endParaRPr lang="en-IE" altLang="en-US" sz="3200" dirty="0">
              <a:ea typeface="ＭＳ Ｐゴシック" panose="020B0600070205080204" pitchFamily="34" charset="-128"/>
            </a:endParaRPr>
          </a:p>
          <a:p>
            <a:pPr eaLnBrk="1" hangingPunct="1">
              <a:lnSpc>
                <a:spcPct val="90000"/>
              </a:lnSpc>
            </a:pPr>
            <a:r>
              <a:rPr lang="en-IE" altLang="en-US" sz="3200" dirty="0">
                <a:ea typeface="ＭＳ Ｐゴシック" panose="020B0600070205080204" pitchFamily="34" charset="-128"/>
              </a:rPr>
              <a:t>Therefore: MHC class I is on all nucleated cells</a:t>
            </a:r>
            <a:endParaRPr lang="en-GB" altLang="en-US" sz="3200" dirty="0">
              <a:ea typeface="ＭＳ Ｐゴシック" panose="020B0600070205080204" pitchFamily="34" charset="-128"/>
            </a:endParaRPr>
          </a:p>
        </p:txBody>
      </p:sp>
    </p:spTree>
    <p:extLst>
      <p:ext uri="{BB962C8B-B14F-4D97-AF65-F5344CB8AC3E}">
        <p14:creationId xmlns:p14="http://schemas.microsoft.com/office/powerpoint/2010/main" val="1547115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Content Placeholder 2"/>
          <p:cNvSpPr txBox="1">
            <a:spLocks/>
          </p:cNvSpPr>
          <p:nvPr/>
        </p:nvSpPr>
        <p:spPr>
          <a:xfrm>
            <a:off x="216407" y="1971560"/>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17438"/>
            <a:ext cx="394802" cy="306910"/>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39</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34" name="Text Box 3">
            <a:extLst>
              <a:ext uri="{FF2B5EF4-FFF2-40B4-BE49-F238E27FC236}">
                <a16:creationId xmlns:a16="http://schemas.microsoft.com/office/drawing/2014/main" id="{9AAC35ED-6942-4224-9C39-094ACB36257E}"/>
              </a:ext>
            </a:extLst>
          </p:cNvPr>
          <p:cNvSpPr txBox="1">
            <a:spLocks noChangeArrowheads="1"/>
          </p:cNvSpPr>
          <p:nvPr/>
        </p:nvSpPr>
        <p:spPr bwMode="auto">
          <a:xfrm>
            <a:off x="1889125" y="101600"/>
            <a:ext cx="6402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a:solidFill>
                  <a:schemeClr val="bg1"/>
                </a:solidFill>
                <a:latin typeface="Comic Sans MS" panose="030F0702030302020204" pitchFamily="66" charset="0"/>
              </a:rPr>
              <a:t>Endogenous antigen presentation</a:t>
            </a:r>
            <a:endParaRPr lang="en-GB" altLang="en-US">
              <a:solidFill>
                <a:schemeClr val="bg1"/>
              </a:solidFill>
              <a:latin typeface="Comic Sans MS" panose="030F0702030302020204" pitchFamily="66" charset="0"/>
            </a:endParaRPr>
          </a:p>
        </p:txBody>
      </p:sp>
      <p:pic>
        <p:nvPicPr>
          <p:cNvPr id="54" name="Picture 2" descr="antigen processing endogenous">
            <a:extLst>
              <a:ext uri="{FF2B5EF4-FFF2-40B4-BE49-F238E27FC236}">
                <a16:creationId xmlns:a16="http://schemas.microsoft.com/office/drawing/2014/main" id="{70CF9BB2-547F-407F-864C-E20D63C90E5A}"/>
              </a:ext>
            </a:extLst>
          </p:cNvPr>
          <p:cNvPicPr>
            <a:picLocks noChangeAspect="1" noChangeArrowheads="1"/>
          </p:cNvPicPr>
          <p:nvPr/>
        </p:nvPicPr>
        <p:blipFill>
          <a:blip r:embed="rId3">
            <a:lum bright="-12000" contrast="30000"/>
            <a:extLst>
              <a:ext uri="{28A0092B-C50C-407E-A947-70E740481C1C}">
                <a14:useLocalDpi xmlns:a14="http://schemas.microsoft.com/office/drawing/2010/main" val="0"/>
              </a:ext>
            </a:extLst>
          </a:blip>
          <a:srcRect/>
          <a:stretch>
            <a:fillRect/>
          </a:stretch>
        </p:blipFill>
        <p:spPr bwMode="auto">
          <a:xfrm>
            <a:off x="2051337" y="663771"/>
            <a:ext cx="6477000" cy="536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4">
            <a:extLst>
              <a:ext uri="{FF2B5EF4-FFF2-40B4-BE49-F238E27FC236}">
                <a16:creationId xmlns:a16="http://schemas.microsoft.com/office/drawing/2014/main" id="{8EAC7AA1-7E6E-41E3-B794-2AD8BE164630}"/>
              </a:ext>
            </a:extLst>
          </p:cNvPr>
          <p:cNvGrpSpPr>
            <a:grpSpLocks/>
          </p:cNvGrpSpPr>
          <p:nvPr/>
        </p:nvGrpSpPr>
        <p:grpSpPr bwMode="auto">
          <a:xfrm>
            <a:off x="215464" y="4020513"/>
            <a:ext cx="2301875" cy="457200"/>
            <a:chOff x="518" y="3050"/>
            <a:chExt cx="1450" cy="288"/>
          </a:xfrm>
        </p:grpSpPr>
        <p:sp>
          <p:nvSpPr>
            <p:cNvPr id="56" name="Text Box 5">
              <a:extLst>
                <a:ext uri="{FF2B5EF4-FFF2-40B4-BE49-F238E27FC236}">
                  <a16:creationId xmlns:a16="http://schemas.microsoft.com/office/drawing/2014/main" id="{3B967515-CB53-418C-A66E-D388A29BA9D6}"/>
                </a:ext>
              </a:extLst>
            </p:cNvPr>
            <p:cNvSpPr txBox="1">
              <a:spLocks noChangeArrowheads="1"/>
            </p:cNvSpPr>
            <p:nvPr/>
          </p:nvSpPr>
          <p:spPr bwMode="auto">
            <a:xfrm>
              <a:off x="518" y="305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a:solidFill>
                    <a:schemeClr val="bg1"/>
                  </a:solidFill>
                  <a:latin typeface="Times New Roman" panose="02020603050405020304" pitchFamily="18" charset="0"/>
                </a:rPr>
                <a:t>1</a:t>
              </a:r>
              <a:endParaRPr lang="en-GB" altLang="en-US" sz="2400">
                <a:solidFill>
                  <a:schemeClr val="bg1"/>
                </a:solidFill>
                <a:latin typeface="Times New Roman" panose="02020603050405020304" pitchFamily="18" charset="0"/>
              </a:endParaRPr>
            </a:p>
          </p:txBody>
        </p:sp>
        <p:sp>
          <p:nvSpPr>
            <p:cNvPr id="57" name="Line 6">
              <a:extLst>
                <a:ext uri="{FF2B5EF4-FFF2-40B4-BE49-F238E27FC236}">
                  <a16:creationId xmlns:a16="http://schemas.microsoft.com/office/drawing/2014/main" id="{534438A8-50D2-4E8A-83D4-C1BEE8950B4F}"/>
                </a:ext>
              </a:extLst>
            </p:cNvPr>
            <p:cNvSpPr>
              <a:spLocks noChangeShapeType="1"/>
            </p:cNvSpPr>
            <p:nvPr/>
          </p:nvSpPr>
          <p:spPr bwMode="auto">
            <a:xfrm>
              <a:off x="816" y="3216"/>
              <a:ext cx="1152"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7">
            <a:extLst>
              <a:ext uri="{FF2B5EF4-FFF2-40B4-BE49-F238E27FC236}">
                <a16:creationId xmlns:a16="http://schemas.microsoft.com/office/drawing/2014/main" id="{4C2C7AB8-C155-4DF1-99D1-C578FB71B6C6}"/>
              </a:ext>
            </a:extLst>
          </p:cNvPr>
          <p:cNvGrpSpPr>
            <a:grpSpLocks/>
          </p:cNvGrpSpPr>
          <p:nvPr/>
        </p:nvGrpSpPr>
        <p:grpSpPr bwMode="auto">
          <a:xfrm>
            <a:off x="298781" y="3068015"/>
            <a:ext cx="1997075" cy="457200"/>
            <a:chOff x="566" y="2330"/>
            <a:chExt cx="1258" cy="288"/>
          </a:xfrm>
        </p:grpSpPr>
        <p:sp>
          <p:nvSpPr>
            <p:cNvPr id="59" name="Text Box 8">
              <a:extLst>
                <a:ext uri="{FF2B5EF4-FFF2-40B4-BE49-F238E27FC236}">
                  <a16:creationId xmlns:a16="http://schemas.microsoft.com/office/drawing/2014/main" id="{43597093-BD12-435B-869A-D8969AA00462}"/>
                </a:ext>
              </a:extLst>
            </p:cNvPr>
            <p:cNvSpPr txBox="1">
              <a:spLocks noChangeArrowheads="1"/>
            </p:cNvSpPr>
            <p:nvPr/>
          </p:nvSpPr>
          <p:spPr bwMode="auto">
            <a:xfrm>
              <a:off x="566" y="233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a:solidFill>
                    <a:schemeClr val="bg1"/>
                  </a:solidFill>
                  <a:latin typeface="Times New Roman" panose="02020603050405020304" pitchFamily="18" charset="0"/>
                </a:rPr>
                <a:t>2</a:t>
              </a:r>
              <a:endParaRPr lang="en-GB" altLang="en-US" sz="2400">
                <a:solidFill>
                  <a:schemeClr val="bg1"/>
                </a:solidFill>
                <a:latin typeface="Times New Roman" panose="02020603050405020304" pitchFamily="18" charset="0"/>
              </a:endParaRPr>
            </a:p>
          </p:txBody>
        </p:sp>
        <p:sp>
          <p:nvSpPr>
            <p:cNvPr id="60" name="Line 9">
              <a:extLst>
                <a:ext uri="{FF2B5EF4-FFF2-40B4-BE49-F238E27FC236}">
                  <a16:creationId xmlns:a16="http://schemas.microsoft.com/office/drawing/2014/main" id="{E36ED5A4-29D7-43D8-982A-1C49927548DD}"/>
                </a:ext>
              </a:extLst>
            </p:cNvPr>
            <p:cNvSpPr>
              <a:spLocks noChangeShapeType="1"/>
            </p:cNvSpPr>
            <p:nvPr/>
          </p:nvSpPr>
          <p:spPr bwMode="auto">
            <a:xfrm>
              <a:off x="768" y="2448"/>
              <a:ext cx="1056"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0">
            <a:extLst>
              <a:ext uri="{FF2B5EF4-FFF2-40B4-BE49-F238E27FC236}">
                <a16:creationId xmlns:a16="http://schemas.microsoft.com/office/drawing/2014/main" id="{A3D185F8-1EF8-4D8A-ADCC-B6EB74D7994E}"/>
              </a:ext>
            </a:extLst>
          </p:cNvPr>
          <p:cNvGrpSpPr>
            <a:grpSpLocks/>
          </p:cNvGrpSpPr>
          <p:nvPr/>
        </p:nvGrpSpPr>
        <p:grpSpPr bwMode="auto">
          <a:xfrm>
            <a:off x="435262" y="1438470"/>
            <a:ext cx="2911475" cy="457200"/>
            <a:chOff x="662" y="1226"/>
            <a:chExt cx="1834" cy="288"/>
          </a:xfrm>
        </p:grpSpPr>
        <p:sp>
          <p:nvSpPr>
            <p:cNvPr id="62" name="Text Box 11">
              <a:extLst>
                <a:ext uri="{FF2B5EF4-FFF2-40B4-BE49-F238E27FC236}">
                  <a16:creationId xmlns:a16="http://schemas.microsoft.com/office/drawing/2014/main" id="{AA502735-09F1-4258-AFFA-F36E85F16B94}"/>
                </a:ext>
              </a:extLst>
            </p:cNvPr>
            <p:cNvSpPr txBox="1">
              <a:spLocks noChangeArrowheads="1"/>
            </p:cNvSpPr>
            <p:nvPr/>
          </p:nvSpPr>
          <p:spPr bwMode="auto">
            <a:xfrm>
              <a:off x="662" y="122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a:solidFill>
                    <a:schemeClr val="bg1"/>
                  </a:solidFill>
                  <a:latin typeface="Times New Roman" panose="02020603050405020304" pitchFamily="18" charset="0"/>
                </a:rPr>
                <a:t>3</a:t>
              </a:r>
              <a:endParaRPr lang="en-GB" altLang="en-US" sz="2400">
                <a:solidFill>
                  <a:schemeClr val="bg1"/>
                </a:solidFill>
                <a:latin typeface="Times New Roman" panose="02020603050405020304" pitchFamily="18" charset="0"/>
              </a:endParaRPr>
            </a:p>
          </p:txBody>
        </p:sp>
        <p:sp>
          <p:nvSpPr>
            <p:cNvPr id="63" name="Line 12">
              <a:extLst>
                <a:ext uri="{FF2B5EF4-FFF2-40B4-BE49-F238E27FC236}">
                  <a16:creationId xmlns:a16="http://schemas.microsoft.com/office/drawing/2014/main" id="{EB6BF61E-4D6D-4646-90F1-A100712731B1}"/>
                </a:ext>
              </a:extLst>
            </p:cNvPr>
            <p:cNvSpPr>
              <a:spLocks noChangeShapeType="1"/>
            </p:cNvSpPr>
            <p:nvPr/>
          </p:nvSpPr>
          <p:spPr bwMode="auto">
            <a:xfrm>
              <a:off x="1008" y="1344"/>
              <a:ext cx="1488"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11027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pic>
        <p:nvPicPr>
          <p:cNvPr id="9" name="Picture 11">
            <a:extLst>
              <a:ext uri="{FF2B5EF4-FFF2-40B4-BE49-F238E27FC236}">
                <a16:creationId xmlns:a16="http://schemas.microsoft.com/office/drawing/2014/main" id="{151D0A11-21FD-4036-A5FE-A17D58687A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568" y="0"/>
            <a:ext cx="7991475" cy="602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19D9268B-8F82-46E9-B644-4333A4338ED1}"/>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1829272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Content Placeholder 2"/>
          <p:cNvSpPr txBox="1">
            <a:spLocks/>
          </p:cNvSpPr>
          <p:nvPr/>
        </p:nvSpPr>
        <p:spPr>
          <a:xfrm>
            <a:off x="216407" y="1971560"/>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17438"/>
            <a:ext cx="394802" cy="306910"/>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40</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grpSp>
        <p:nvGrpSpPr>
          <p:cNvPr id="17" name="Group 16">
            <a:extLst>
              <a:ext uri="{FF2B5EF4-FFF2-40B4-BE49-F238E27FC236}">
                <a16:creationId xmlns:a16="http://schemas.microsoft.com/office/drawing/2014/main" id="{1634CEF1-CF6B-4876-BCD1-9FBC5008A617}"/>
              </a:ext>
            </a:extLst>
          </p:cNvPr>
          <p:cNvGrpSpPr/>
          <p:nvPr/>
        </p:nvGrpSpPr>
        <p:grpSpPr>
          <a:xfrm>
            <a:off x="592138" y="234761"/>
            <a:ext cx="8192292" cy="5789505"/>
            <a:chOff x="592138" y="234761"/>
            <a:chExt cx="8192292" cy="6447027"/>
          </a:xfrm>
        </p:grpSpPr>
        <p:grpSp>
          <p:nvGrpSpPr>
            <p:cNvPr id="18" name="Group 2">
              <a:extLst>
                <a:ext uri="{FF2B5EF4-FFF2-40B4-BE49-F238E27FC236}">
                  <a16:creationId xmlns:a16="http://schemas.microsoft.com/office/drawing/2014/main" id="{FB926ADC-7361-4D2A-8FEA-5AD8694B99A5}"/>
                </a:ext>
              </a:extLst>
            </p:cNvPr>
            <p:cNvGrpSpPr>
              <a:grpSpLocks/>
            </p:cNvGrpSpPr>
            <p:nvPr/>
          </p:nvGrpSpPr>
          <p:grpSpPr bwMode="auto">
            <a:xfrm>
              <a:off x="3563938" y="3068638"/>
              <a:ext cx="1296987" cy="455612"/>
              <a:chOff x="1655" y="2614"/>
              <a:chExt cx="817" cy="287"/>
            </a:xfrm>
          </p:grpSpPr>
          <p:sp>
            <p:nvSpPr>
              <p:cNvPr id="48" name="Freeform 3">
                <a:extLst>
                  <a:ext uri="{FF2B5EF4-FFF2-40B4-BE49-F238E27FC236}">
                    <a16:creationId xmlns:a16="http://schemas.microsoft.com/office/drawing/2014/main" id="{CBDFA8A7-7DD3-481F-B565-4E50DBEAE6D2}"/>
                  </a:ext>
                </a:extLst>
              </p:cNvPr>
              <p:cNvSpPr>
                <a:spLocks/>
              </p:cNvSpPr>
              <p:nvPr/>
            </p:nvSpPr>
            <p:spPr bwMode="auto">
              <a:xfrm>
                <a:off x="1746" y="2659"/>
                <a:ext cx="726" cy="242"/>
              </a:xfrm>
              <a:custGeom>
                <a:avLst/>
                <a:gdLst>
                  <a:gd name="T0" fmla="*/ 726 w 726"/>
                  <a:gd name="T1" fmla="*/ 0 h 242"/>
                  <a:gd name="T2" fmla="*/ 272 w 726"/>
                  <a:gd name="T3" fmla="*/ 227 h 242"/>
                  <a:gd name="T4" fmla="*/ 0 w 726"/>
                  <a:gd name="T5" fmla="*/ 91 h 242"/>
                  <a:gd name="T6" fmla="*/ 0 60000 65536"/>
                  <a:gd name="T7" fmla="*/ 0 60000 65536"/>
                  <a:gd name="T8" fmla="*/ 0 60000 65536"/>
                  <a:gd name="T9" fmla="*/ 0 w 726"/>
                  <a:gd name="T10" fmla="*/ 0 h 242"/>
                  <a:gd name="T11" fmla="*/ 726 w 726"/>
                  <a:gd name="T12" fmla="*/ 242 h 242"/>
                </a:gdLst>
                <a:ahLst/>
                <a:cxnLst>
                  <a:cxn ang="T6">
                    <a:pos x="T0" y="T1"/>
                  </a:cxn>
                  <a:cxn ang="T7">
                    <a:pos x="T2" y="T3"/>
                  </a:cxn>
                  <a:cxn ang="T8">
                    <a:pos x="T4" y="T5"/>
                  </a:cxn>
                </a:cxnLst>
                <a:rect l="T9" t="T10" r="T11" b="T12"/>
                <a:pathLst>
                  <a:path w="726" h="242">
                    <a:moveTo>
                      <a:pt x="726" y="0"/>
                    </a:moveTo>
                    <a:cubicBezTo>
                      <a:pt x="559" y="106"/>
                      <a:pt x="393" y="212"/>
                      <a:pt x="272" y="227"/>
                    </a:cubicBezTo>
                    <a:cubicBezTo>
                      <a:pt x="151" y="242"/>
                      <a:pt x="45" y="114"/>
                      <a:pt x="0" y="91"/>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AutoShape 4">
                <a:extLst>
                  <a:ext uri="{FF2B5EF4-FFF2-40B4-BE49-F238E27FC236}">
                    <a16:creationId xmlns:a16="http://schemas.microsoft.com/office/drawing/2014/main" id="{CEE14AF6-4992-4CC5-9696-1DD698447387}"/>
                  </a:ext>
                </a:extLst>
              </p:cNvPr>
              <p:cNvSpPr>
                <a:spLocks noChangeArrowheads="1"/>
              </p:cNvSpPr>
              <p:nvPr/>
            </p:nvSpPr>
            <p:spPr bwMode="auto">
              <a:xfrm rot="-6896277">
                <a:off x="1678" y="2591"/>
                <a:ext cx="136" cy="182"/>
              </a:xfrm>
              <a:prstGeom prst="moon">
                <a:avLst>
                  <a:gd name="adj" fmla="val 50000"/>
                </a:avLst>
              </a:prstGeom>
              <a:solidFill>
                <a:schemeClr val="accent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grpSp>
          <p:nvGrpSpPr>
            <p:cNvPr id="19" name="Group 18">
              <a:extLst>
                <a:ext uri="{FF2B5EF4-FFF2-40B4-BE49-F238E27FC236}">
                  <a16:creationId xmlns:a16="http://schemas.microsoft.com/office/drawing/2014/main" id="{5D5736DC-0CE8-4C5B-8F58-3495CAD47527}"/>
                </a:ext>
              </a:extLst>
            </p:cNvPr>
            <p:cNvGrpSpPr/>
            <p:nvPr/>
          </p:nvGrpSpPr>
          <p:grpSpPr>
            <a:xfrm>
              <a:off x="592138" y="234761"/>
              <a:ext cx="8192292" cy="6447027"/>
              <a:chOff x="592138" y="234761"/>
              <a:chExt cx="8192292" cy="6447027"/>
            </a:xfrm>
          </p:grpSpPr>
          <p:grpSp>
            <p:nvGrpSpPr>
              <p:cNvPr id="20" name="Group 5">
                <a:extLst>
                  <a:ext uri="{FF2B5EF4-FFF2-40B4-BE49-F238E27FC236}">
                    <a16:creationId xmlns:a16="http://schemas.microsoft.com/office/drawing/2014/main" id="{BA65BC96-03BD-4E0E-BC8A-A166736650C0}"/>
                  </a:ext>
                </a:extLst>
              </p:cNvPr>
              <p:cNvGrpSpPr>
                <a:grpSpLocks/>
              </p:cNvGrpSpPr>
              <p:nvPr/>
            </p:nvGrpSpPr>
            <p:grpSpPr bwMode="auto">
              <a:xfrm>
                <a:off x="592138" y="2349500"/>
                <a:ext cx="3270250" cy="2265363"/>
                <a:chOff x="373" y="1480"/>
                <a:chExt cx="2060" cy="1427"/>
              </a:xfrm>
            </p:grpSpPr>
            <p:grpSp>
              <p:nvGrpSpPr>
                <p:cNvPr id="41" name="Group 6">
                  <a:extLst>
                    <a:ext uri="{FF2B5EF4-FFF2-40B4-BE49-F238E27FC236}">
                      <a16:creationId xmlns:a16="http://schemas.microsoft.com/office/drawing/2014/main" id="{7380AB3B-78B5-4CF3-9262-E4B350DF4147}"/>
                    </a:ext>
                  </a:extLst>
                </p:cNvPr>
                <p:cNvGrpSpPr>
                  <a:grpSpLocks/>
                </p:cNvGrpSpPr>
                <p:nvPr/>
              </p:nvGrpSpPr>
              <p:grpSpPr bwMode="auto">
                <a:xfrm>
                  <a:off x="1928" y="1480"/>
                  <a:ext cx="505" cy="454"/>
                  <a:chOff x="1429" y="2205"/>
                  <a:chExt cx="505" cy="454"/>
                </a:xfrm>
              </p:grpSpPr>
              <p:sp>
                <p:nvSpPr>
                  <p:cNvPr id="46" name="Freeform 7">
                    <a:extLst>
                      <a:ext uri="{FF2B5EF4-FFF2-40B4-BE49-F238E27FC236}">
                        <a16:creationId xmlns:a16="http://schemas.microsoft.com/office/drawing/2014/main" id="{8C59CA34-0302-4FF1-BB5B-1A259A8CDC0E}"/>
                      </a:ext>
                    </a:extLst>
                  </p:cNvPr>
                  <p:cNvSpPr>
                    <a:spLocks/>
                  </p:cNvSpPr>
                  <p:nvPr/>
                </p:nvSpPr>
                <p:spPr bwMode="auto">
                  <a:xfrm>
                    <a:off x="1504" y="2244"/>
                    <a:ext cx="430" cy="415"/>
                  </a:xfrm>
                  <a:custGeom>
                    <a:avLst/>
                    <a:gdLst>
                      <a:gd name="T0" fmla="*/ 0 w 430"/>
                      <a:gd name="T1" fmla="*/ 301 h 415"/>
                      <a:gd name="T2" fmla="*/ 224 w 430"/>
                      <a:gd name="T3" fmla="*/ 395 h 415"/>
                      <a:gd name="T4" fmla="*/ 362 w 430"/>
                      <a:gd name="T5" fmla="*/ 387 h 415"/>
                      <a:gd name="T6" fmla="*/ 370 w 430"/>
                      <a:gd name="T7" fmla="*/ 284 h 415"/>
                      <a:gd name="T8" fmla="*/ 430 w 430"/>
                      <a:gd name="T9" fmla="*/ 266 h 415"/>
                      <a:gd name="T10" fmla="*/ 379 w 430"/>
                      <a:gd name="T11" fmla="*/ 180 h 415"/>
                      <a:gd name="T12" fmla="*/ 336 w 430"/>
                      <a:gd name="T13" fmla="*/ 112 h 415"/>
                      <a:gd name="T14" fmla="*/ 396 w 430"/>
                      <a:gd name="T15" fmla="*/ 60 h 415"/>
                      <a:gd name="T16" fmla="*/ 344 w 430"/>
                      <a:gd name="T17" fmla="*/ 0 h 415"/>
                      <a:gd name="T18" fmla="*/ 250 w 430"/>
                      <a:gd name="T19" fmla="*/ 34 h 4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0"/>
                      <a:gd name="T31" fmla="*/ 0 h 415"/>
                      <a:gd name="T32" fmla="*/ 430 w 430"/>
                      <a:gd name="T33" fmla="*/ 415 h 4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0" h="415">
                        <a:moveTo>
                          <a:pt x="0" y="301"/>
                        </a:moveTo>
                        <a:cubicBezTo>
                          <a:pt x="286" y="312"/>
                          <a:pt x="173" y="248"/>
                          <a:pt x="224" y="395"/>
                        </a:cubicBezTo>
                        <a:cubicBezTo>
                          <a:pt x="270" y="392"/>
                          <a:pt x="325" y="415"/>
                          <a:pt x="362" y="387"/>
                        </a:cubicBezTo>
                        <a:cubicBezTo>
                          <a:pt x="389" y="366"/>
                          <a:pt x="360" y="317"/>
                          <a:pt x="370" y="284"/>
                        </a:cubicBezTo>
                        <a:cubicBezTo>
                          <a:pt x="376" y="264"/>
                          <a:pt x="410" y="271"/>
                          <a:pt x="430" y="266"/>
                        </a:cubicBezTo>
                        <a:cubicBezTo>
                          <a:pt x="423" y="218"/>
                          <a:pt x="425" y="196"/>
                          <a:pt x="379" y="180"/>
                        </a:cubicBezTo>
                        <a:cubicBezTo>
                          <a:pt x="362" y="155"/>
                          <a:pt x="345" y="141"/>
                          <a:pt x="336" y="112"/>
                        </a:cubicBezTo>
                        <a:cubicBezTo>
                          <a:pt x="347" y="77"/>
                          <a:pt x="362" y="72"/>
                          <a:pt x="396" y="60"/>
                        </a:cubicBezTo>
                        <a:cubicBezTo>
                          <a:pt x="386" y="21"/>
                          <a:pt x="383" y="12"/>
                          <a:pt x="344" y="0"/>
                        </a:cubicBezTo>
                        <a:cubicBezTo>
                          <a:pt x="257" y="12"/>
                          <a:pt x="306" y="8"/>
                          <a:pt x="250" y="34"/>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Freeform 8">
                    <a:extLst>
                      <a:ext uri="{FF2B5EF4-FFF2-40B4-BE49-F238E27FC236}">
                        <a16:creationId xmlns:a16="http://schemas.microsoft.com/office/drawing/2014/main" id="{02116984-4175-4DCD-9AB6-DFF439D2BFF1}"/>
                      </a:ext>
                    </a:extLst>
                  </p:cNvPr>
                  <p:cNvSpPr>
                    <a:spLocks/>
                  </p:cNvSpPr>
                  <p:nvPr/>
                </p:nvSpPr>
                <p:spPr bwMode="auto">
                  <a:xfrm>
                    <a:off x="1429" y="2205"/>
                    <a:ext cx="267" cy="174"/>
                  </a:xfrm>
                  <a:custGeom>
                    <a:avLst/>
                    <a:gdLst>
                      <a:gd name="T0" fmla="*/ 267 w 267"/>
                      <a:gd name="T1" fmla="*/ 120 h 174"/>
                      <a:gd name="T2" fmla="*/ 189 w 267"/>
                      <a:gd name="T3" fmla="*/ 111 h 174"/>
                      <a:gd name="T4" fmla="*/ 155 w 267"/>
                      <a:gd name="T5" fmla="*/ 59 h 174"/>
                      <a:gd name="T6" fmla="*/ 129 w 267"/>
                      <a:gd name="T7" fmla="*/ 42 h 174"/>
                      <a:gd name="T8" fmla="*/ 69 w 267"/>
                      <a:gd name="T9" fmla="*/ 51 h 174"/>
                      <a:gd name="T10" fmla="*/ 0 w 267"/>
                      <a:gd name="T11" fmla="*/ 154 h 174"/>
                      <a:gd name="T12" fmla="*/ 0 60000 65536"/>
                      <a:gd name="T13" fmla="*/ 0 60000 65536"/>
                      <a:gd name="T14" fmla="*/ 0 60000 65536"/>
                      <a:gd name="T15" fmla="*/ 0 60000 65536"/>
                      <a:gd name="T16" fmla="*/ 0 60000 65536"/>
                      <a:gd name="T17" fmla="*/ 0 60000 65536"/>
                      <a:gd name="T18" fmla="*/ 0 w 267"/>
                      <a:gd name="T19" fmla="*/ 0 h 174"/>
                      <a:gd name="T20" fmla="*/ 267 w 267"/>
                      <a:gd name="T21" fmla="*/ 174 h 174"/>
                    </a:gdLst>
                    <a:ahLst/>
                    <a:cxnLst>
                      <a:cxn ang="T12">
                        <a:pos x="T0" y="T1"/>
                      </a:cxn>
                      <a:cxn ang="T13">
                        <a:pos x="T2" y="T3"/>
                      </a:cxn>
                      <a:cxn ang="T14">
                        <a:pos x="T4" y="T5"/>
                      </a:cxn>
                      <a:cxn ang="T15">
                        <a:pos x="T6" y="T7"/>
                      </a:cxn>
                      <a:cxn ang="T16">
                        <a:pos x="T8" y="T9"/>
                      </a:cxn>
                      <a:cxn ang="T17">
                        <a:pos x="T10" y="T11"/>
                      </a:cxn>
                    </a:cxnLst>
                    <a:rect l="T18" t="T19" r="T20" b="T21"/>
                    <a:pathLst>
                      <a:path w="267" h="174">
                        <a:moveTo>
                          <a:pt x="267" y="120"/>
                        </a:moveTo>
                        <a:cubicBezTo>
                          <a:pt x="241" y="117"/>
                          <a:pt x="212" y="124"/>
                          <a:pt x="189" y="111"/>
                        </a:cubicBezTo>
                        <a:cubicBezTo>
                          <a:pt x="171" y="101"/>
                          <a:pt x="166" y="76"/>
                          <a:pt x="155" y="59"/>
                        </a:cubicBezTo>
                        <a:cubicBezTo>
                          <a:pt x="149" y="50"/>
                          <a:pt x="138" y="48"/>
                          <a:pt x="129" y="42"/>
                        </a:cubicBezTo>
                        <a:cubicBezTo>
                          <a:pt x="101" y="0"/>
                          <a:pt x="85" y="5"/>
                          <a:pt x="69" y="51"/>
                        </a:cubicBezTo>
                        <a:cubicBezTo>
                          <a:pt x="58" y="174"/>
                          <a:pt x="94" y="154"/>
                          <a:pt x="0" y="154"/>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9">
                  <a:extLst>
                    <a:ext uri="{FF2B5EF4-FFF2-40B4-BE49-F238E27FC236}">
                      <a16:creationId xmlns:a16="http://schemas.microsoft.com/office/drawing/2014/main" id="{03E78D13-7BC9-409F-AF04-A4070C22261D}"/>
                    </a:ext>
                  </a:extLst>
                </p:cNvPr>
                <p:cNvGrpSpPr>
                  <a:grpSpLocks/>
                </p:cNvGrpSpPr>
                <p:nvPr/>
              </p:nvGrpSpPr>
              <p:grpSpPr bwMode="auto">
                <a:xfrm>
                  <a:off x="839" y="1616"/>
                  <a:ext cx="1315" cy="953"/>
                  <a:chOff x="340" y="2341"/>
                  <a:chExt cx="1315" cy="953"/>
                </a:xfrm>
              </p:grpSpPr>
              <p:sp>
                <p:nvSpPr>
                  <p:cNvPr id="44" name="Oval 10">
                    <a:extLst>
                      <a:ext uri="{FF2B5EF4-FFF2-40B4-BE49-F238E27FC236}">
                        <a16:creationId xmlns:a16="http://schemas.microsoft.com/office/drawing/2014/main" id="{9B6C080B-6AAD-4870-B36A-8A5E986F04FF}"/>
                      </a:ext>
                    </a:extLst>
                  </p:cNvPr>
                  <p:cNvSpPr>
                    <a:spLocks noChangeArrowheads="1"/>
                  </p:cNvSpPr>
                  <p:nvPr/>
                </p:nvSpPr>
                <p:spPr bwMode="auto">
                  <a:xfrm>
                    <a:off x="340" y="2341"/>
                    <a:ext cx="1315" cy="953"/>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p:spPr>
                <p:txBody>
                  <a:bodyPr wrap="none" anchor="ctr"/>
                  <a:lstStyle/>
                  <a:p>
                    <a:pPr eaLnBrk="1" hangingPunct="1">
                      <a:defRPr/>
                    </a:pPr>
                    <a:endParaRPr lang="en-US">
                      <a:latin typeface="Arial" pitchFamily="-112" charset="0"/>
                      <a:ea typeface="+mn-ea"/>
                    </a:endParaRPr>
                  </a:p>
                </p:txBody>
              </p:sp>
              <p:sp>
                <p:nvSpPr>
                  <p:cNvPr id="45" name="Oval 11">
                    <a:extLst>
                      <a:ext uri="{FF2B5EF4-FFF2-40B4-BE49-F238E27FC236}">
                        <a16:creationId xmlns:a16="http://schemas.microsoft.com/office/drawing/2014/main" id="{9B42350E-4B5F-46D7-8134-2747072271D9}"/>
                      </a:ext>
                    </a:extLst>
                  </p:cNvPr>
                  <p:cNvSpPr>
                    <a:spLocks noChangeArrowheads="1"/>
                  </p:cNvSpPr>
                  <p:nvPr/>
                </p:nvSpPr>
                <p:spPr bwMode="auto">
                  <a:xfrm>
                    <a:off x="476" y="2931"/>
                    <a:ext cx="363" cy="227"/>
                  </a:xfrm>
                  <a:prstGeom prst="ellipse">
                    <a:avLst/>
                  </a:prstGeom>
                  <a:gradFill rotWithShape="1">
                    <a:gsLst>
                      <a:gs pos="0">
                        <a:schemeClr val="accent1">
                          <a:gamma/>
                          <a:shade val="46275"/>
                          <a:invGamma/>
                        </a:schemeClr>
                      </a:gs>
                      <a:gs pos="100000">
                        <a:schemeClr val="accent1"/>
                      </a:gs>
                    </a:gsLst>
                    <a:lin ang="5400000" scaled="1"/>
                  </a:gradFill>
                  <a:ln w="9525">
                    <a:solidFill>
                      <a:schemeClr val="tx1"/>
                    </a:solidFill>
                    <a:round/>
                    <a:headEnd/>
                    <a:tailEnd/>
                  </a:ln>
                  <a:effectLst/>
                </p:spPr>
                <p:txBody>
                  <a:bodyPr wrap="none" anchor="ctr"/>
                  <a:lstStyle/>
                  <a:p>
                    <a:pPr eaLnBrk="1" hangingPunct="1">
                      <a:defRPr/>
                    </a:pPr>
                    <a:endParaRPr lang="en-US">
                      <a:latin typeface="Arial" pitchFamily="-112" charset="0"/>
                      <a:ea typeface="+mn-ea"/>
                    </a:endParaRPr>
                  </a:p>
                </p:txBody>
              </p:sp>
            </p:grpSp>
            <p:sp>
              <p:nvSpPr>
                <p:cNvPr id="43" name="Text Box 12">
                  <a:extLst>
                    <a:ext uri="{FF2B5EF4-FFF2-40B4-BE49-F238E27FC236}">
                      <a16:creationId xmlns:a16="http://schemas.microsoft.com/office/drawing/2014/main" id="{5D6CCDAE-D7ED-4541-807D-7FC7013275F1}"/>
                    </a:ext>
                  </a:extLst>
                </p:cNvPr>
                <p:cNvSpPr txBox="1">
                  <a:spLocks noChangeArrowheads="1"/>
                </p:cNvSpPr>
                <p:nvPr/>
              </p:nvSpPr>
              <p:spPr bwMode="auto">
                <a:xfrm>
                  <a:off x="373" y="2657"/>
                  <a:ext cx="1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000">
                      <a:solidFill>
                        <a:schemeClr val="bg1"/>
                      </a:solidFill>
                      <a:latin typeface="Times New Roman" panose="02020603050405020304" pitchFamily="18" charset="0"/>
                    </a:rPr>
                    <a:t>Cell expressing MHC class I</a:t>
                  </a:r>
                  <a:endParaRPr lang="en-GB" altLang="en-US" sz="2000">
                    <a:solidFill>
                      <a:schemeClr val="bg1"/>
                    </a:solidFill>
                    <a:latin typeface="Times New Roman" panose="02020603050405020304" pitchFamily="18" charset="0"/>
                  </a:endParaRPr>
                </a:p>
              </p:txBody>
            </p:sp>
          </p:grpSp>
          <p:grpSp>
            <p:nvGrpSpPr>
              <p:cNvPr id="21" name="Group 13">
                <a:extLst>
                  <a:ext uri="{FF2B5EF4-FFF2-40B4-BE49-F238E27FC236}">
                    <a16:creationId xmlns:a16="http://schemas.microsoft.com/office/drawing/2014/main" id="{6C76678C-5F98-4388-9CAD-67206CF6653E}"/>
                  </a:ext>
                </a:extLst>
              </p:cNvPr>
              <p:cNvGrpSpPr>
                <a:grpSpLocks/>
              </p:cNvGrpSpPr>
              <p:nvPr/>
            </p:nvGrpSpPr>
            <p:grpSpPr bwMode="auto">
              <a:xfrm>
                <a:off x="3687763" y="1409700"/>
                <a:ext cx="558800" cy="1782763"/>
                <a:chOff x="2323" y="888"/>
                <a:chExt cx="352" cy="1123"/>
              </a:xfrm>
            </p:grpSpPr>
            <p:sp>
              <p:nvSpPr>
                <p:cNvPr id="39" name="Freeform 14">
                  <a:extLst>
                    <a:ext uri="{FF2B5EF4-FFF2-40B4-BE49-F238E27FC236}">
                      <a16:creationId xmlns:a16="http://schemas.microsoft.com/office/drawing/2014/main" id="{95777786-50D3-4781-9CE3-45998DE4A139}"/>
                    </a:ext>
                  </a:extLst>
                </p:cNvPr>
                <p:cNvSpPr>
                  <a:spLocks/>
                </p:cNvSpPr>
                <p:nvPr/>
              </p:nvSpPr>
              <p:spPr bwMode="auto">
                <a:xfrm>
                  <a:off x="2426" y="1480"/>
                  <a:ext cx="214" cy="531"/>
                </a:xfrm>
                <a:custGeom>
                  <a:avLst/>
                  <a:gdLst>
                    <a:gd name="T0" fmla="*/ 38 w 214"/>
                    <a:gd name="T1" fmla="*/ 0 h 531"/>
                    <a:gd name="T2" fmla="*/ 30 w 214"/>
                    <a:gd name="T3" fmla="*/ 172 h 531"/>
                    <a:gd name="T4" fmla="*/ 12 w 214"/>
                    <a:gd name="T5" fmla="*/ 190 h 531"/>
                    <a:gd name="T6" fmla="*/ 38 w 214"/>
                    <a:gd name="T7" fmla="*/ 198 h 531"/>
                    <a:gd name="T8" fmla="*/ 150 w 214"/>
                    <a:gd name="T9" fmla="*/ 207 h 531"/>
                    <a:gd name="T10" fmla="*/ 47 w 214"/>
                    <a:gd name="T11" fmla="*/ 327 h 531"/>
                    <a:gd name="T12" fmla="*/ 55 w 214"/>
                    <a:gd name="T13" fmla="*/ 447 h 531"/>
                    <a:gd name="T14" fmla="*/ 176 w 214"/>
                    <a:gd name="T15" fmla="*/ 327 h 531"/>
                    <a:gd name="T16" fmla="*/ 184 w 214"/>
                    <a:gd name="T17" fmla="*/ 164 h 531"/>
                    <a:gd name="T18" fmla="*/ 107 w 214"/>
                    <a:gd name="T19" fmla="*/ 129 h 531"/>
                    <a:gd name="T20" fmla="*/ 55 w 214"/>
                    <a:gd name="T21" fmla="*/ 35 h 531"/>
                    <a:gd name="T22" fmla="*/ 38 w 214"/>
                    <a:gd name="T23" fmla="*/ 0 h 5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4"/>
                    <a:gd name="T37" fmla="*/ 0 h 531"/>
                    <a:gd name="T38" fmla="*/ 214 w 214"/>
                    <a:gd name="T39" fmla="*/ 531 h 5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4" h="531">
                      <a:moveTo>
                        <a:pt x="38" y="0"/>
                      </a:moveTo>
                      <a:cubicBezTo>
                        <a:pt x="56" y="53"/>
                        <a:pt x="113" y="145"/>
                        <a:pt x="30" y="172"/>
                      </a:cubicBezTo>
                      <a:cubicBezTo>
                        <a:pt x="24" y="178"/>
                        <a:pt x="10" y="182"/>
                        <a:pt x="12" y="190"/>
                      </a:cubicBezTo>
                      <a:cubicBezTo>
                        <a:pt x="15" y="199"/>
                        <a:pt x="29" y="197"/>
                        <a:pt x="38" y="198"/>
                      </a:cubicBezTo>
                      <a:cubicBezTo>
                        <a:pt x="75" y="203"/>
                        <a:pt x="113" y="204"/>
                        <a:pt x="150" y="207"/>
                      </a:cubicBezTo>
                      <a:cubicBezTo>
                        <a:pt x="176" y="293"/>
                        <a:pt x="111" y="307"/>
                        <a:pt x="47" y="327"/>
                      </a:cubicBezTo>
                      <a:cubicBezTo>
                        <a:pt x="21" y="366"/>
                        <a:pt x="0" y="531"/>
                        <a:pt x="55" y="447"/>
                      </a:cubicBezTo>
                      <a:cubicBezTo>
                        <a:pt x="69" y="324"/>
                        <a:pt x="53" y="341"/>
                        <a:pt x="176" y="327"/>
                      </a:cubicBezTo>
                      <a:cubicBezTo>
                        <a:pt x="214" y="269"/>
                        <a:pt x="211" y="284"/>
                        <a:pt x="184" y="164"/>
                      </a:cubicBezTo>
                      <a:cubicBezTo>
                        <a:pt x="178" y="137"/>
                        <a:pt x="107" y="129"/>
                        <a:pt x="107" y="129"/>
                      </a:cubicBezTo>
                      <a:cubicBezTo>
                        <a:pt x="86" y="98"/>
                        <a:pt x="82" y="61"/>
                        <a:pt x="55" y="35"/>
                      </a:cubicBezTo>
                      <a:cubicBezTo>
                        <a:pt x="46" y="5"/>
                        <a:pt x="53" y="15"/>
                        <a:pt x="38" y="0"/>
                      </a:cubicBezTo>
                      <a:close/>
                    </a:path>
                  </a:pathLst>
                </a:custGeom>
                <a:solidFill>
                  <a:srgbClr val="FFFF00"/>
                </a:solidFill>
                <a:ln w="9525">
                  <a:solidFill>
                    <a:schemeClr val="tx1"/>
                  </a:solidFill>
                  <a:round/>
                  <a:headEnd/>
                  <a:tailEnd/>
                </a:ln>
              </p:spPr>
              <p:txBody>
                <a:bodyPr/>
                <a:lstStyle/>
                <a:p>
                  <a:endParaRPr lang="en-US"/>
                </a:p>
              </p:txBody>
            </p:sp>
            <p:sp>
              <p:nvSpPr>
                <p:cNvPr id="40" name="Text Box 15">
                  <a:extLst>
                    <a:ext uri="{FF2B5EF4-FFF2-40B4-BE49-F238E27FC236}">
                      <a16:creationId xmlns:a16="http://schemas.microsoft.com/office/drawing/2014/main" id="{618CC9FC-F59F-4DCD-99AB-4F93F6338831}"/>
                    </a:ext>
                  </a:extLst>
                </p:cNvPr>
                <p:cNvSpPr txBox="1">
                  <a:spLocks noChangeArrowheads="1"/>
                </p:cNvSpPr>
                <p:nvPr/>
              </p:nvSpPr>
              <p:spPr bwMode="auto">
                <a:xfrm>
                  <a:off x="2323" y="888"/>
                  <a:ext cx="3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000">
                      <a:solidFill>
                        <a:schemeClr val="bg1"/>
                      </a:solidFill>
                      <a:latin typeface="Times New Roman" panose="02020603050405020304" pitchFamily="18" charset="0"/>
                    </a:rPr>
                    <a:t>Ag </a:t>
                  </a:r>
                  <a:endParaRPr lang="en-GB" altLang="en-US" sz="2000">
                    <a:solidFill>
                      <a:schemeClr val="bg1"/>
                    </a:solidFill>
                    <a:latin typeface="Times New Roman" panose="02020603050405020304" pitchFamily="18" charset="0"/>
                  </a:endParaRPr>
                </a:p>
              </p:txBody>
            </p:sp>
          </p:grpSp>
          <p:grpSp>
            <p:nvGrpSpPr>
              <p:cNvPr id="22" name="Group 16">
                <a:extLst>
                  <a:ext uri="{FF2B5EF4-FFF2-40B4-BE49-F238E27FC236}">
                    <a16:creationId xmlns:a16="http://schemas.microsoft.com/office/drawing/2014/main" id="{6114EB2A-4B77-4C95-83A6-A0DD6018EF71}"/>
                  </a:ext>
                </a:extLst>
              </p:cNvPr>
              <p:cNvGrpSpPr>
                <a:grpSpLocks/>
              </p:cNvGrpSpPr>
              <p:nvPr/>
            </p:nvGrpSpPr>
            <p:grpSpPr bwMode="auto">
              <a:xfrm>
                <a:off x="3995738" y="1844675"/>
                <a:ext cx="3740150" cy="2554288"/>
                <a:chOff x="2517" y="1162"/>
                <a:chExt cx="2356" cy="1609"/>
              </a:xfrm>
            </p:grpSpPr>
            <p:grpSp>
              <p:nvGrpSpPr>
                <p:cNvPr id="30" name="Group 17">
                  <a:extLst>
                    <a:ext uri="{FF2B5EF4-FFF2-40B4-BE49-F238E27FC236}">
                      <a16:creationId xmlns:a16="http://schemas.microsoft.com/office/drawing/2014/main" id="{1A1479AD-3971-4943-96B6-3E71FAB68A37}"/>
                    </a:ext>
                  </a:extLst>
                </p:cNvPr>
                <p:cNvGrpSpPr>
                  <a:grpSpLocks/>
                </p:cNvGrpSpPr>
                <p:nvPr/>
              </p:nvGrpSpPr>
              <p:grpSpPr bwMode="auto">
                <a:xfrm>
                  <a:off x="2517" y="1162"/>
                  <a:ext cx="1798" cy="1043"/>
                  <a:chOff x="2018" y="1933"/>
                  <a:chExt cx="1798" cy="1043"/>
                </a:xfrm>
              </p:grpSpPr>
              <p:grpSp>
                <p:nvGrpSpPr>
                  <p:cNvPr id="32" name="Group 18">
                    <a:extLst>
                      <a:ext uri="{FF2B5EF4-FFF2-40B4-BE49-F238E27FC236}">
                        <a16:creationId xmlns:a16="http://schemas.microsoft.com/office/drawing/2014/main" id="{DD19AB65-6810-4723-A17C-33789F24076D}"/>
                      </a:ext>
                    </a:extLst>
                  </p:cNvPr>
                  <p:cNvGrpSpPr>
                    <a:grpSpLocks/>
                  </p:cNvGrpSpPr>
                  <p:nvPr/>
                </p:nvGrpSpPr>
                <p:grpSpPr bwMode="auto">
                  <a:xfrm>
                    <a:off x="2018" y="1933"/>
                    <a:ext cx="1798" cy="1043"/>
                    <a:chOff x="1973" y="1888"/>
                    <a:chExt cx="1798" cy="1043"/>
                  </a:xfrm>
                </p:grpSpPr>
                <p:sp>
                  <p:nvSpPr>
                    <p:cNvPr id="35" name="Oval 19">
                      <a:extLst>
                        <a:ext uri="{FF2B5EF4-FFF2-40B4-BE49-F238E27FC236}">
                          <a16:creationId xmlns:a16="http://schemas.microsoft.com/office/drawing/2014/main" id="{FCE136BA-C0BC-46A6-99B2-5DA7376FEC41}"/>
                        </a:ext>
                      </a:extLst>
                    </p:cNvPr>
                    <p:cNvSpPr>
                      <a:spLocks noChangeArrowheads="1"/>
                    </p:cNvSpPr>
                    <p:nvPr/>
                  </p:nvSpPr>
                  <p:spPr bwMode="auto">
                    <a:xfrm>
                      <a:off x="3152" y="2115"/>
                      <a:ext cx="408" cy="318"/>
                    </a:xfrm>
                    <a:prstGeom prst="ellipse">
                      <a:avLst/>
                    </a:prstGeom>
                    <a:gradFill rotWithShape="1">
                      <a:gsLst>
                        <a:gs pos="0">
                          <a:srgbClr val="FF66FF"/>
                        </a:gs>
                        <a:gs pos="50000">
                          <a:srgbClr val="762F76"/>
                        </a:gs>
                        <a:gs pos="100000">
                          <a:srgbClr val="FF66FF"/>
                        </a:gs>
                      </a:gsLst>
                      <a:lin ang="5400000" scaled="1"/>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nvGrpSpPr>
                    <p:cNvPr id="36" name="Group 20">
                      <a:extLst>
                        <a:ext uri="{FF2B5EF4-FFF2-40B4-BE49-F238E27FC236}">
                          <a16:creationId xmlns:a16="http://schemas.microsoft.com/office/drawing/2014/main" id="{47B425B5-5004-460B-AE21-F1AA08CA205F}"/>
                        </a:ext>
                      </a:extLst>
                    </p:cNvPr>
                    <p:cNvGrpSpPr>
                      <a:grpSpLocks/>
                    </p:cNvGrpSpPr>
                    <p:nvPr/>
                  </p:nvGrpSpPr>
                  <p:grpSpPr bwMode="auto">
                    <a:xfrm>
                      <a:off x="1973" y="1888"/>
                      <a:ext cx="1798" cy="1043"/>
                      <a:chOff x="1989" y="1888"/>
                      <a:chExt cx="1798" cy="1043"/>
                    </a:xfrm>
                  </p:grpSpPr>
                  <p:sp>
                    <p:nvSpPr>
                      <p:cNvPr id="37" name="Oval 21">
                        <a:extLst>
                          <a:ext uri="{FF2B5EF4-FFF2-40B4-BE49-F238E27FC236}">
                            <a16:creationId xmlns:a16="http://schemas.microsoft.com/office/drawing/2014/main" id="{EBB46374-3F2E-44B6-ADE6-68EE86CE7079}"/>
                          </a:ext>
                        </a:extLst>
                      </p:cNvPr>
                      <p:cNvSpPr>
                        <a:spLocks noChangeArrowheads="1"/>
                      </p:cNvSpPr>
                      <p:nvPr/>
                    </p:nvSpPr>
                    <p:spPr bwMode="auto">
                      <a:xfrm>
                        <a:off x="2426" y="1888"/>
                        <a:ext cx="1361" cy="1043"/>
                      </a:xfrm>
                      <a:prstGeom prst="ellipse">
                        <a:avLst/>
                      </a:prstGeom>
                      <a:gradFill rotWithShape="1">
                        <a:gsLst>
                          <a:gs pos="0">
                            <a:srgbClr val="762F76"/>
                          </a:gs>
                          <a:gs pos="50000">
                            <a:srgbClr val="FF66FF"/>
                          </a:gs>
                          <a:gs pos="100000">
                            <a:srgbClr val="762F76"/>
                          </a:gs>
                        </a:gsLst>
                        <a:lin ang="5400000" scaled="1"/>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38" name="Freeform 22">
                        <a:extLst>
                          <a:ext uri="{FF2B5EF4-FFF2-40B4-BE49-F238E27FC236}">
                            <a16:creationId xmlns:a16="http://schemas.microsoft.com/office/drawing/2014/main" id="{C97464CC-539C-47E8-A4BB-071BFCC0B862}"/>
                          </a:ext>
                        </a:extLst>
                      </p:cNvPr>
                      <p:cNvSpPr>
                        <a:spLocks/>
                      </p:cNvSpPr>
                      <p:nvPr/>
                    </p:nvSpPr>
                    <p:spPr bwMode="auto">
                      <a:xfrm>
                        <a:off x="1989" y="2166"/>
                        <a:ext cx="452" cy="517"/>
                      </a:xfrm>
                      <a:custGeom>
                        <a:avLst/>
                        <a:gdLst>
                          <a:gd name="T0" fmla="*/ 392 w 452"/>
                          <a:gd name="T1" fmla="*/ 198 h 517"/>
                          <a:gd name="T2" fmla="*/ 169 w 452"/>
                          <a:gd name="T3" fmla="*/ 147 h 517"/>
                          <a:gd name="T4" fmla="*/ 100 w 452"/>
                          <a:gd name="T5" fmla="*/ 0 h 517"/>
                          <a:gd name="T6" fmla="*/ 48 w 452"/>
                          <a:gd name="T7" fmla="*/ 9 h 517"/>
                          <a:gd name="T8" fmla="*/ 48 w 452"/>
                          <a:gd name="T9" fmla="*/ 86 h 517"/>
                          <a:gd name="T10" fmla="*/ 83 w 452"/>
                          <a:gd name="T11" fmla="*/ 95 h 517"/>
                          <a:gd name="T12" fmla="*/ 134 w 452"/>
                          <a:gd name="T13" fmla="*/ 215 h 517"/>
                          <a:gd name="T14" fmla="*/ 152 w 452"/>
                          <a:gd name="T15" fmla="*/ 396 h 517"/>
                          <a:gd name="T16" fmla="*/ 40 w 452"/>
                          <a:gd name="T17" fmla="*/ 405 h 517"/>
                          <a:gd name="T18" fmla="*/ 203 w 452"/>
                          <a:gd name="T19" fmla="*/ 465 h 517"/>
                          <a:gd name="T20" fmla="*/ 212 w 452"/>
                          <a:gd name="T21" fmla="*/ 439 h 517"/>
                          <a:gd name="T22" fmla="*/ 427 w 452"/>
                          <a:gd name="T23" fmla="*/ 301 h 517"/>
                          <a:gd name="T24" fmla="*/ 392 w 452"/>
                          <a:gd name="T25" fmla="*/ 198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2"/>
                          <a:gd name="T40" fmla="*/ 0 h 517"/>
                          <a:gd name="T41" fmla="*/ 452 w 452"/>
                          <a:gd name="T42" fmla="*/ 517 h 5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2" h="517">
                            <a:moveTo>
                              <a:pt x="392" y="198"/>
                            </a:moveTo>
                            <a:cubicBezTo>
                              <a:pt x="278" y="193"/>
                              <a:pt x="199" y="242"/>
                              <a:pt x="169" y="147"/>
                            </a:cubicBezTo>
                            <a:cubicBezTo>
                              <a:pt x="158" y="49"/>
                              <a:pt x="159" y="63"/>
                              <a:pt x="100" y="0"/>
                            </a:cubicBezTo>
                            <a:cubicBezTo>
                              <a:pt x="83" y="3"/>
                              <a:pt x="63" y="0"/>
                              <a:pt x="48" y="9"/>
                            </a:cubicBezTo>
                            <a:cubicBezTo>
                              <a:pt x="35" y="17"/>
                              <a:pt x="40" y="75"/>
                              <a:pt x="48" y="86"/>
                            </a:cubicBezTo>
                            <a:cubicBezTo>
                              <a:pt x="55" y="96"/>
                              <a:pt x="71" y="92"/>
                              <a:pt x="83" y="95"/>
                            </a:cubicBezTo>
                            <a:cubicBezTo>
                              <a:pt x="102" y="156"/>
                              <a:pt x="60" y="198"/>
                              <a:pt x="134" y="215"/>
                            </a:cubicBezTo>
                            <a:cubicBezTo>
                              <a:pt x="175" y="256"/>
                              <a:pt x="191" y="349"/>
                              <a:pt x="152" y="396"/>
                            </a:cubicBezTo>
                            <a:cubicBezTo>
                              <a:pt x="128" y="425"/>
                              <a:pt x="77" y="402"/>
                              <a:pt x="40" y="405"/>
                            </a:cubicBezTo>
                            <a:cubicBezTo>
                              <a:pt x="0" y="517"/>
                              <a:pt x="109" y="470"/>
                              <a:pt x="203" y="465"/>
                            </a:cubicBezTo>
                            <a:cubicBezTo>
                              <a:pt x="206" y="456"/>
                              <a:pt x="211" y="448"/>
                              <a:pt x="212" y="439"/>
                            </a:cubicBezTo>
                            <a:cubicBezTo>
                              <a:pt x="233" y="257"/>
                              <a:pt x="198" y="312"/>
                              <a:pt x="427" y="301"/>
                            </a:cubicBezTo>
                            <a:cubicBezTo>
                              <a:pt x="417" y="171"/>
                              <a:pt x="452" y="159"/>
                              <a:pt x="392" y="198"/>
                            </a:cubicBezTo>
                            <a:close/>
                          </a:path>
                        </a:pathLst>
                      </a:custGeom>
                      <a:solidFill>
                        <a:srgbClr val="FF66FF"/>
                      </a:solidFill>
                      <a:ln w="9525">
                        <a:solidFill>
                          <a:schemeClr val="tx1"/>
                        </a:solidFill>
                        <a:round/>
                        <a:headEnd/>
                        <a:tailEnd/>
                      </a:ln>
                    </p:spPr>
                    <p:txBody>
                      <a:bodyPr/>
                      <a:lstStyle/>
                      <a:p>
                        <a:endParaRPr lang="en-US"/>
                      </a:p>
                    </p:txBody>
                  </p:sp>
                </p:grpSp>
              </p:grpSp>
              <p:sp>
                <p:nvSpPr>
                  <p:cNvPr id="33" name="Oval 23">
                    <a:extLst>
                      <a:ext uri="{FF2B5EF4-FFF2-40B4-BE49-F238E27FC236}">
                        <a16:creationId xmlns:a16="http://schemas.microsoft.com/office/drawing/2014/main" id="{E047A379-B37B-4CBB-9CA3-4C825DCA01A8}"/>
                      </a:ext>
                    </a:extLst>
                  </p:cNvPr>
                  <p:cNvSpPr>
                    <a:spLocks noChangeArrowheads="1"/>
                  </p:cNvSpPr>
                  <p:nvPr/>
                </p:nvSpPr>
                <p:spPr bwMode="auto">
                  <a:xfrm>
                    <a:off x="2789" y="2659"/>
                    <a:ext cx="318" cy="227"/>
                  </a:xfrm>
                  <a:prstGeom prst="ellipse">
                    <a:avLst/>
                  </a:prstGeom>
                  <a:solidFill>
                    <a:srgbClr val="FF66FF"/>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sp>
              <p:nvSpPr>
                <p:cNvPr id="31" name="Text Box 24">
                  <a:extLst>
                    <a:ext uri="{FF2B5EF4-FFF2-40B4-BE49-F238E27FC236}">
                      <a16:creationId xmlns:a16="http://schemas.microsoft.com/office/drawing/2014/main" id="{B65EC803-E776-4929-9722-1976264510CA}"/>
                    </a:ext>
                  </a:extLst>
                </p:cNvPr>
                <p:cNvSpPr txBox="1">
                  <a:spLocks noChangeArrowheads="1"/>
                </p:cNvSpPr>
                <p:nvPr/>
              </p:nvSpPr>
              <p:spPr bwMode="auto">
                <a:xfrm>
                  <a:off x="3956" y="2521"/>
                  <a:ext cx="9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000">
                      <a:solidFill>
                        <a:schemeClr val="bg1"/>
                      </a:solidFill>
                      <a:latin typeface="Times New Roman" panose="02020603050405020304" pitchFamily="18" charset="0"/>
                    </a:rPr>
                    <a:t>CD8+ T cell</a:t>
                  </a:r>
                  <a:endParaRPr lang="en-GB" altLang="en-US" sz="2000">
                    <a:solidFill>
                      <a:schemeClr val="bg1"/>
                    </a:solidFill>
                    <a:latin typeface="Times New Roman" panose="02020603050405020304" pitchFamily="18" charset="0"/>
                  </a:endParaRPr>
                </a:p>
              </p:txBody>
            </p:sp>
          </p:grpSp>
          <p:grpSp>
            <p:nvGrpSpPr>
              <p:cNvPr id="23" name="Group 25">
                <a:extLst>
                  <a:ext uri="{FF2B5EF4-FFF2-40B4-BE49-F238E27FC236}">
                    <a16:creationId xmlns:a16="http://schemas.microsoft.com/office/drawing/2014/main" id="{CEA4570D-86E6-4427-BFA7-9D7FC081432C}"/>
                  </a:ext>
                </a:extLst>
              </p:cNvPr>
              <p:cNvGrpSpPr>
                <a:grpSpLocks/>
              </p:cNvGrpSpPr>
              <p:nvPr/>
            </p:nvGrpSpPr>
            <p:grpSpPr bwMode="auto">
              <a:xfrm>
                <a:off x="4356100" y="3789363"/>
                <a:ext cx="3648075" cy="2349500"/>
                <a:chOff x="2744" y="2387"/>
                <a:chExt cx="2298" cy="1480"/>
              </a:xfrm>
            </p:grpSpPr>
            <p:sp>
              <p:nvSpPr>
                <p:cNvPr id="28" name="Line 26">
                  <a:extLst>
                    <a:ext uri="{FF2B5EF4-FFF2-40B4-BE49-F238E27FC236}">
                      <a16:creationId xmlns:a16="http://schemas.microsoft.com/office/drawing/2014/main" id="{EE500B97-6A6C-4541-A329-FAA2C0B64D5C}"/>
                    </a:ext>
                  </a:extLst>
                </p:cNvPr>
                <p:cNvSpPr>
                  <a:spLocks noChangeShapeType="1"/>
                </p:cNvSpPr>
                <p:nvPr/>
              </p:nvSpPr>
              <p:spPr bwMode="auto">
                <a:xfrm>
                  <a:off x="2744" y="2387"/>
                  <a:ext cx="590" cy="1043"/>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Text Box 27">
                  <a:extLst>
                    <a:ext uri="{FF2B5EF4-FFF2-40B4-BE49-F238E27FC236}">
                      <a16:creationId xmlns:a16="http://schemas.microsoft.com/office/drawing/2014/main" id="{C5239493-D8EB-4EF6-A31D-EC2ADA9AB92E}"/>
                    </a:ext>
                  </a:extLst>
                </p:cNvPr>
                <p:cNvSpPr txBox="1">
                  <a:spLocks noChangeArrowheads="1"/>
                </p:cNvSpPr>
                <p:nvPr/>
              </p:nvSpPr>
              <p:spPr bwMode="auto">
                <a:xfrm>
                  <a:off x="3457" y="3425"/>
                  <a:ext cx="158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000">
                      <a:solidFill>
                        <a:schemeClr val="bg1"/>
                      </a:solidFill>
                      <a:latin typeface="Times New Roman" panose="02020603050405020304" pitchFamily="18" charset="0"/>
                    </a:rPr>
                    <a:t>CD 8 binds </a:t>
                  </a:r>
                  <a:r>
                    <a:rPr lang="en-IE" altLang="en-US" sz="2000">
                      <a:solidFill>
                        <a:schemeClr val="bg1"/>
                      </a:solidFill>
                      <a:latin typeface="Times New Roman" panose="02020603050405020304" pitchFamily="18" charset="0"/>
                      <a:sym typeface="Symbol" panose="05050102010706020507" pitchFamily="18" charset="2"/>
                    </a:rPr>
                    <a:t>3 domain</a:t>
                  </a:r>
                </a:p>
                <a:p>
                  <a:pPr eaLnBrk="1" hangingPunct="1">
                    <a:spcBef>
                      <a:spcPct val="0"/>
                    </a:spcBef>
                    <a:buFontTx/>
                    <a:buNone/>
                  </a:pPr>
                  <a:r>
                    <a:rPr lang="en-IE" altLang="en-US" sz="2000">
                      <a:solidFill>
                        <a:schemeClr val="bg1"/>
                      </a:solidFill>
                      <a:latin typeface="Times New Roman" panose="02020603050405020304" pitchFamily="18" charset="0"/>
                      <a:sym typeface="Symbol" panose="05050102010706020507" pitchFamily="18" charset="2"/>
                    </a:rPr>
                    <a:t>Stabilises interaction</a:t>
                  </a:r>
                </a:p>
              </p:txBody>
            </p:sp>
          </p:grpSp>
          <p:sp>
            <p:nvSpPr>
              <p:cNvPr id="24" name="Text Box 29">
                <a:extLst>
                  <a:ext uri="{FF2B5EF4-FFF2-40B4-BE49-F238E27FC236}">
                    <a16:creationId xmlns:a16="http://schemas.microsoft.com/office/drawing/2014/main" id="{DEF412EA-12F9-4826-B7B9-A4AF159FC989}"/>
                  </a:ext>
                </a:extLst>
              </p:cNvPr>
              <p:cNvSpPr txBox="1">
                <a:spLocks noChangeArrowheads="1"/>
              </p:cNvSpPr>
              <p:nvPr/>
            </p:nvSpPr>
            <p:spPr bwMode="auto">
              <a:xfrm>
                <a:off x="864393" y="234761"/>
                <a:ext cx="7920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FontTx/>
                  <a:buNone/>
                </a:pPr>
                <a:r>
                  <a:rPr lang="en-IE" altLang="en-US" dirty="0">
                    <a:solidFill>
                      <a:schemeClr val="bg1"/>
                    </a:solidFill>
                    <a:latin typeface="Times New Roman" panose="02020603050405020304" pitchFamily="18" charset="0"/>
                  </a:rPr>
                  <a:t>MHC class I Ag presentation to CD8 T cell </a:t>
                </a:r>
                <a:endParaRPr lang="en-GB" altLang="en-US" dirty="0">
                  <a:solidFill>
                    <a:schemeClr val="bg1"/>
                  </a:solidFill>
                  <a:latin typeface="Times New Roman" panose="02020603050405020304" pitchFamily="18" charset="0"/>
                </a:endParaRPr>
              </a:p>
            </p:txBody>
          </p:sp>
          <p:grpSp>
            <p:nvGrpSpPr>
              <p:cNvPr id="25" name="Group 30">
                <a:extLst>
                  <a:ext uri="{FF2B5EF4-FFF2-40B4-BE49-F238E27FC236}">
                    <a16:creationId xmlns:a16="http://schemas.microsoft.com/office/drawing/2014/main" id="{89958AAF-8657-4F02-813B-1176AD98DE0C}"/>
                  </a:ext>
                </a:extLst>
              </p:cNvPr>
              <p:cNvGrpSpPr>
                <a:grpSpLocks/>
              </p:cNvGrpSpPr>
              <p:nvPr/>
            </p:nvGrpSpPr>
            <p:grpSpPr bwMode="auto">
              <a:xfrm>
                <a:off x="1671638" y="5516563"/>
                <a:ext cx="3260725" cy="1165225"/>
                <a:chOff x="1053" y="3475"/>
                <a:chExt cx="2054" cy="734"/>
              </a:xfrm>
            </p:grpSpPr>
            <p:sp>
              <p:nvSpPr>
                <p:cNvPr id="26" name="Line 31">
                  <a:extLst>
                    <a:ext uri="{FF2B5EF4-FFF2-40B4-BE49-F238E27FC236}">
                      <a16:creationId xmlns:a16="http://schemas.microsoft.com/office/drawing/2014/main" id="{2BA7F51B-A1C4-4A6A-9FFC-74A7A19DD3FF}"/>
                    </a:ext>
                  </a:extLst>
                </p:cNvPr>
                <p:cNvSpPr>
                  <a:spLocks noChangeShapeType="1"/>
                </p:cNvSpPr>
                <p:nvPr/>
              </p:nvSpPr>
              <p:spPr bwMode="auto">
                <a:xfrm flipH="1">
                  <a:off x="2290" y="3475"/>
                  <a:ext cx="817" cy="31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Text Box 32">
                  <a:extLst>
                    <a:ext uri="{FF2B5EF4-FFF2-40B4-BE49-F238E27FC236}">
                      <a16:creationId xmlns:a16="http://schemas.microsoft.com/office/drawing/2014/main" id="{6E2F8DAD-0284-44E2-88DC-4D9EB3550064}"/>
                    </a:ext>
                  </a:extLst>
                </p:cNvPr>
                <p:cNvSpPr txBox="1">
                  <a:spLocks noChangeArrowheads="1"/>
                </p:cNvSpPr>
                <p:nvPr/>
              </p:nvSpPr>
              <p:spPr bwMode="auto">
                <a:xfrm>
                  <a:off x="1053" y="3805"/>
                  <a:ext cx="10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1800">
                      <a:solidFill>
                        <a:schemeClr val="bg1"/>
                      </a:solidFill>
                    </a:rPr>
                    <a:t>Death of target</a:t>
                  </a:r>
                </a:p>
                <a:p>
                  <a:pPr eaLnBrk="1" hangingPunct="1">
                    <a:spcBef>
                      <a:spcPct val="0"/>
                    </a:spcBef>
                    <a:buFontTx/>
                    <a:buNone/>
                  </a:pPr>
                  <a:r>
                    <a:rPr lang="en-IE" altLang="en-US" sz="1800">
                      <a:solidFill>
                        <a:schemeClr val="bg1"/>
                      </a:solidFill>
                    </a:rPr>
                    <a:t>cell</a:t>
                  </a:r>
                  <a:endParaRPr lang="en-GB" altLang="en-US" sz="1800">
                    <a:solidFill>
                      <a:schemeClr val="bg1"/>
                    </a:solidFill>
                  </a:endParaRPr>
                </a:p>
              </p:txBody>
            </p:sp>
          </p:grpSp>
        </p:grpSp>
      </p:grpSp>
    </p:spTree>
    <p:extLst>
      <p:ext uri="{BB962C8B-B14F-4D97-AF65-F5344CB8AC3E}">
        <p14:creationId xmlns:p14="http://schemas.microsoft.com/office/powerpoint/2010/main" val="2832903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Content Placeholder 2"/>
          <p:cNvSpPr txBox="1">
            <a:spLocks/>
          </p:cNvSpPr>
          <p:nvPr/>
        </p:nvSpPr>
        <p:spPr>
          <a:xfrm>
            <a:off x="216407" y="1971560"/>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17438"/>
            <a:ext cx="394802" cy="306910"/>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41</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pic>
        <p:nvPicPr>
          <p:cNvPr id="50" name="Picture 2" descr="CTL killing">
            <a:extLst>
              <a:ext uri="{FF2B5EF4-FFF2-40B4-BE49-F238E27FC236}">
                <a16:creationId xmlns:a16="http://schemas.microsoft.com/office/drawing/2014/main" id="{87B95A9E-7123-46EC-AA47-A963364F4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5376"/>
            <a:ext cx="9144000" cy="439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a:extLst>
              <a:ext uri="{FF2B5EF4-FFF2-40B4-BE49-F238E27FC236}">
                <a16:creationId xmlns:a16="http://schemas.microsoft.com/office/drawing/2014/main" id="{9C6AF9C3-FC43-463B-907C-B7FE6CA80DB5}"/>
              </a:ext>
            </a:extLst>
          </p:cNvPr>
          <p:cNvGrpSpPr/>
          <p:nvPr/>
        </p:nvGrpSpPr>
        <p:grpSpPr>
          <a:xfrm>
            <a:off x="898525" y="427038"/>
            <a:ext cx="1911350" cy="5460396"/>
            <a:chOff x="898525" y="427038"/>
            <a:chExt cx="1911350" cy="5791200"/>
          </a:xfrm>
        </p:grpSpPr>
        <p:sp>
          <p:nvSpPr>
            <p:cNvPr id="52" name="Text Box 3">
              <a:extLst>
                <a:ext uri="{FF2B5EF4-FFF2-40B4-BE49-F238E27FC236}">
                  <a16:creationId xmlns:a16="http://schemas.microsoft.com/office/drawing/2014/main" id="{98E779F5-9D64-44DC-AFAA-EF1089736365}"/>
                </a:ext>
              </a:extLst>
            </p:cNvPr>
            <p:cNvSpPr txBox="1">
              <a:spLocks noChangeArrowheads="1"/>
            </p:cNvSpPr>
            <p:nvPr/>
          </p:nvSpPr>
          <p:spPr bwMode="auto">
            <a:xfrm>
              <a:off x="898525" y="427038"/>
              <a:ext cx="142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dirty="0">
                  <a:solidFill>
                    <a:schemeClr val="bg1"/>
                  </a:solidFill>
                  <a:latin typeface="Comic Sans MS" panose="030F0702030302020204" pitchFamily="66" charset="0"/>
                </a:rPr>
                <a:t>CD8 CTL</a:t>
              </a:r>
              <a:endParaRPr lang="en-GB" altLang="en-US" sz="2400" dirty="0">
                <a:solidFill>
                  <a:schemeClr val="bg1"/>
                </a:solidFill>
                <a:latin typeface="Comic Sans MS" panose="030F0702030302020204" pitchFamily="66" charset="0"/>
              </a:endParaRPr>
            </a:p>
          </p:txBody>
        </p:sp>
        <p:sp>
          <p:nvSpPr>
            <p:cNvPr id="53" name="Line 4">
              <a:extLst>
                <a:ext uri="{FF2B5EF4-FFF2-40B4-BE49-F238E27FC236}">
                  <a16:creationId xmlns:a16="http://schemas.microsoft.com/office/drawing/2014/main" id="{E513668C-940A-4E64-9291-32678D016DBA}"/>
                </a:ext>
              </a:extLst>
            </p:cNvPr>
            <p:cNvSpPr>
              <a:spLocks noChangeShapeType="1"/>
            </p:cNvSpPr>
            <p:nvPr/>
          </p:nvSpPr>
          <p:spPr bwMode="auto">
            <a:xfrm>
              <a:off x="1600200" y="838200"/>
              <a:ext cx="0" cy="7620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Text Box 5">
              <a:extLst>
                <a:ext uri="{FF2B5EF4-FFF2-40B4-BE49-F238E27FC236}">
                  <a16:creationId xmlns:a16="http://schemas.microsoft.com/office/drawing/2014/main" id="{EC693BA0-4230-49BB-B4B8-3197152FCD31}"/>
                </a:ext>
              </a:extLst>
            </p:cNvPr>
            <p:cNvSpPr txBox="1">
              <a:spLocks noChangeArrowheads="1"/>
            </p:cNvSpPr>
            <p:nvPr/>
          </p:nvSpPr>
          <p:spPr bwMode="auto">
            <a:xfrm>
              <a:off x="974725" y="5761038"/>
              <a:ext cx="183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a:solidFill>
                    <a:schemeClr val="bg1"/>
                  </a:solidFill>
                  <a:latin typeface="Comic Sans MS" panose="030F0702030302020204" pitchFamily="66" charset="0"/>
                </a:rPr>
                <a:t>Tumour cell</a:t>
              </a:r>
              <a:endParaRPr lang="en-GB" altLang="en-US" sz="2400">
                <a:solidFill>
                  <a:schemeClr val="bg1"/>
                </a:solidFill>
                <a:latin typeface="Comic Sans MS" panose="030F0702030302020204" pitchFamily="66" charset="0"/>
              </a:endParaRPr>
            </a:p>
          </p:txBody>
        </p:sp>
        <p:sp>
          <p:nvSpPr>
            <p:cNvPr id="55" name="Line 6">
              <a:extLst>
                <a:ext uri="{FF2B5EF4-FFF2-40B4-BE49-F238E27FC236}">
                  <a16:creationId xmlns:a16="http://schemas.microsoft.com/office/drawing/2014/main" id="{0435F0D1-3166-4F96-A840-548586210A03}"/>
                </a:ext>
              </a:extLst>
            </p:cNvPr>
            <p:cNvSpPr>
              <a:spLocks noChangeShapeType="1"/>
            </p:cNvSpPr>
            <p:nvPr/>
          </p:nvSpPr>
          <p:spPr bwMode="auto">
            <a:xfrm>
              <a:off x="1905000" y="5257800"/>
              <a:ext cx="0" cy="6096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279175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Content Placeholder 2"/>
          <p:cNvSpPr txBox="1">
            <a:spLocks/>
          </p:cNvSpPr>
          <p:nvPr/>
        </p:nvSpPr>
        <p:spPr>
          <a:xfrm>
            <a:off x="216407" y="1971560"/>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17438"/>
            <a:ext cx="394802" cy="306910"/>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42</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pic>
        <p:nvPicPr>
          <p:cNvPr id="12" name="Picture 2" descr="CD8 cells 1">
            <a:extLst>
              <a:ext uri="{FF2B5EF4-FFF2-40B4-BE49-F238E27FC236}">
                <a16:creationId xmlns:a16="http://schemas.microsoft.com/office/drawing/2014/main" id="{235BEAE6-2F8E-4581-9C89-10E3036D9D5A}"/>
              </a:ext>
            </a:extLst>
          </p:cNvPr>
          <p:cNvPicPr>
            <a:picLocks noChangeAspect="1" noChangeArrowheads="1"/>
          </p:cNvPicPr>
          <p:nvPr/>
        </p:nvPicPr>
        <p:blipFill>
          <a:blip r:embed="rId3">
            <a:lum bright="-30000" contrast="36000"/>
            <a:extLst>
              <a:ext uri="{28A0092B-C50C-407E-A947-70E740481C1C}">
                <a14:useLocalDpi xmlns:a14="http://schemas.microsoft.com/office/drawing/2010/main" val="0"/>
              </a:ext>
            </a:extLst>
          </a:blip>
          <a:srcRect/>
          <a:stretch>
            <a:fillRect/>
          </a:stretch>
        </p:blipFill>
        <p:spPr bwMode="auto">
          <a:xfrm>
            <a:off x="216407" y="513020"/>
            <a:ext cx="8711186" cy="532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818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43</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Text Box 3">
            <a:extLst>
              <a:ext uri="{FF2B5EF4-FFF2-40B4-BE49-F238E27FC236}">
                <a16:creationId xmlns:a16="http://schemas.microsoft.com/office/drawing/2014/main" id="{2FA13277-8944-4C77-AEF1-1CAEFA351CE5}"/>
              </a:ext>
            </a:extLst>
          </p:cNvPr>
          <p:cNvSpPr txBox="1">
            <a:spLocks noChangeArrowheads="1"/>
          </p:cNvSpPr>
          <p:nvPr/>
        </p:nvSpPr>
        <p:spPr bwMode="auto">
          <a:xfrm>
            <a:off x="563335" y="124549"/>
            <a:ext cx="80752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de-DE" dirty="0"/>
              <a:t>Some Effector Molecules of CTLs</a:t>
            </a:r>
            <a:endParaRPr lang="en-GB" altLang="en-US" dirty="0">
              <a:latin typeface="Comic Sans MS" panose="030F0702030302020204" pitchFamily="66" charset="0"/>
            </a:endParaRPr>
          </a:p>
        </p:txBody>
      </p:sp>
      <p:pic>
        <p:nvPicPr>
          <p:cNvPr id="9" name="Picture 2" descr="figure_09_36">
            <a:extLst>
              <a:ext uri="{FF2B5EF4-FFF2-40B4-BE49-F238E27FC236}">
                <a16:creationId xmlns:a16="http://schemas.microsoft.com/office/drawing/2014/main" id="{B31CC949-9660-4B50-A784-5D1228009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899"/>
          <a:stretch>
            <a:fillRect/>
          </a:stretch>
        </p:blipFill>
        <p:spPr bwMode="auto">
          <a:xfrm>
            <a:off x="1331640" y="691356"/>
            <a:ext cx="6890325" cy="5240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3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899592" y="6037384"/>
            <a:ext cx="432048"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44</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Text Box 3">
            <a:extLst>
              <a:ext uri="{FF2B5EF4-FFF2-40B4-BE49-F238E27FC236}">
                <a16:creationId xmlns:a16="http://schemas.microsoft.com/office/drawing/2014/main" id="{2FA13277-8944-4C77-AEF1-1CAEFA351CE5}"/>
              </a:ext>
            </a:extLst>
          </p:cNvPr>
          <p:cNvSpPr txBox="1">
            <a:spLocks noChangeArrowheads="1"/>
          </p:cNvSpPr>
          <p:nvPr/>
        </p:nvSpPr>
        <p:spPr bwMode="auto">
          <a:xfrm>
            <a:off x="457200" y="381000"/>
            <a:ext cx="80752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IE" altLang="en-US" dirty="0">
                <a:ea typeface="ＭＳ Ｐゴシック" panose="020B0600070205080204" pitchFamily="34" charset="-128"/>
              </a:rPr>
              <a:t>Type of T cell activated</a:t>
            </a:r>
            <a:endParaRPr lang="en-GB" altLang="en-US" dirty="0">
              <a:latin typeface="Comic Sans MS" panose="030F0702030302020204" pitchFamily="66" charset="0"/>
            </a:endParaRPr>
          </a:p>
        </p:txBody>
      </p:sp>
      <p:sp>
        <p:nvSpPr>
          <p:cNvPr id="15" name="TextBox 14">
            <a:extLst>
              <a:ext uri="{FF2B5EF4-FFF2-40B4-BE49-F238E27FC236}">
                <a16:creationId xmlns:a16="http://schemas.microsoft.com/office/drawing/2014/main" id="{E5353613-2016-4F12-B171-71F3E0D77F3B}"/>
              </a:ext>
            </a:extLst>
          </p:cNvPr>
          <p:cNvSpPr txBox="1"/>
          <p:nvPr/>
        </p:nvSpPr>
        <p:spPr>
          <a:xfrm>
            <a:off x="309659" y="1570219"/>
            <a:ext cx="8370321" cy="3194721"/>
          </a:xfrm>
          <a:prstGeom prst="rect">
            <a:avLst/>
          </a:prstGeom>
          <a:noFill/>
        </p:spPr>
        <p:txBody>
          <a:bodyPr wrap="square">
            <a:spAutoFit/>
          </a:bodyPr>
          <a:lstStyle/>
          <a:p>
            <a:pPr eaLnBrk="1" hangingPunct="1">
              <a:lnSpc>
                <a:spcPct val="90000"/>
              </a:lnSpc>
            </a:pPr>
            <a:r>
              <a:rPr lang="en-IE" altLang="en-US" sz="3200" dirty="0">
                <a:solidFill>
                  <a:srgbClr val="FF0000"/>
                </a:solidFill>
                <a:ea typeface="ＭＳ Ｐゴシック" panose="020B0600070205080204" pitchFamily="34" charset="-128"/>
              </a:rPr>
              <a:t>MHC class II</a:t>
            </a:r>
            <a:r>
              <a:rPr lang="en-IE" altLang="en-US" sz="3200" dirty="0">
                <a:ea typeface="ＭＳ Ｐゴシック" panose="020B0600070205080204" pitchFamily="34" charset="-128"/>
              </a:rPr>
              <a:t> activate </a:t>
            </a:r>
            <a:r>
              <a:rPr lang="en-IE" altLang="en-US" sz="3200" dirty="0">
                <a:solidFill>
                  <a:srgbClr val="FF0000"/>
                </a:solidFill>
                <a:ea typeface="ＭＳ Ｐゴシック" panose="020B0600070205080204" pitchFamily="34" charset="-128"/>
              </a:rPr>
              <a:t>CD4 T helper cells</a:t>
            </a:r>
          </a:p>
          <a:p>
            <a:pPr eaLnBrk="1" hangingPunct="1">
              <a:lnSpc>
                <a:spcPct val="90000"/>
              </a:lnSpc>
            </a:pPr>
            <a:r>
              <a:rPr lang="en-IE" altLang="en-US" sz="3200" dirty="0">
                <a:ea typeface="ＭＳ Ｐゴシック" panose="020B0600070205080204" pitchFamily="34" charset="-128"/>
              </a:rPr>
              <a:t>Present exogenous (</a:t>
            </a:r>
            <a:r>
              <a:rPr lang="en-IE" altLang="en-US" sz="3200" dirty="0" err="1">
                <a:ea typeface="ＭＳ Ｐゴシック" panose="020B0600070205080204" pitchFamily="34" charset="-128"/>
              </a:rPr>
              <a:t>eg</a:t>
            </a:r>
            <a:r>
              <a:rPr lang="en-IE" altLang="en-US" sz="3200" dirty="0">
                <a:ea typeface="ＭＳ Ｐゴシック" panose="020B0600070205080204" pitchFamily="34" charset="-128"/>
              </a:rPr>
              <a:t> bacteria) antigens</a:t>
            </a:r>
          </a:p>
          <a:p>
            <a:pPr eaLnBrk="1" hangingPunct="1">
              <a:lnSpc>
                <a:spcPct val="90000"/>
              </a:lnSpc>
            </a:pPr>
            <a:endParaRPr lang="en-IE" altLang="en-US" sz="3200" dirty="0">
              <a:ea typeface="ＭＳ Ｐゴシック" panose="020B0600070205080204" pitchFamily="34" charset="-128"/>
            </a:endParaRPr>
          </a:p>
          <a:p>
            <a:pPr eaLnBrk="1" hangingPunct="1">
              <a:lnSpc>
                <a:spcPct val="90000"/>
              </a:lnSpc>
            </a:pPr>
            <a:r>
              <a:rPr lang="en-IE" altLang="en-US" sz="3200" dirty="0">
                <a:ea typeface="ＭＳ Ｐゴシック" panose="020B0600070205080204" pitchFamily="34" charset="-128"/>
              </a:rPr>
              <a:t>CD4 T cells upregulate all immune functions</a:t>
            </a:r>
          </a:p>
          <a:p>
            <a:pPr eaLnBrk="1" hangingPunct="1">
              <a:lnSpc>
                <a:spcPct val="90000"/>
              </a:lnSpc>
            </a:pPr>
            <a:endParaRPr lang="en-IE" altLang="en-US" sz="3200" dirty="0">
              <a:ea typeface="ＭＳ Ｐゴシック" panose="020B0600070205080204" pitchFamily="34" charset="-128"/>
            </a:endParaRPr>
          </a:p>
          <a:p>
            <a:pPr eaLnBrk="1" hangingPunct="1">
              <a:lnSpc>
                <a:spcPct val="90000"/>
              </a:lnSpc>
            </a:pPr>
            <a:r>
              <a:rPr lang="en-IE" altLang="en-US" sz="3200" dirty="0">
                <a:ea typeface="ＭＳ Ｐゴシック" panose="020B0600070205080204" pitchFamily="34" charset="-128"/>
              </a:rPr>
              <a:t>MHC class II found only on cells that sample the extracellular environment</a:t>
            </a:r>
            <a:endParaRPr lang="en-GB" altLang="en-US" sz="3200" dirty="0">
              <a:ea typeface="ＭＳ Ｐゴシック" panose="020B0600070205080204" pitchFamily="34" charset="-128"/>
            </a:endParaRPr>
          </a:p>
        </p:txBody>
      </p:sp>
    </p:spTree>
    <p:extLst>
      <p:ext uri="{BB962C8B-B14F-4D97-AF65-F5344CB8AC3E}">
        <p14:creationId xmlns:p14="http://schemas.microsoft.com/office/powerpoint/2010/main" val="1123385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45</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Text Box 3">
            <a:extLst>
              <a:ext uri="{FF2B5EF4-FFF2-40B4-BE49-F238E27FC236}">
                <a16:creationId xmlns:a16="http://schemas.microsoft.com/office/drawing/2014/main" id="{2FA13277-8944-4C77-AEF1-1CAEFA351CE5}"/>
              </a:ext>
            </a:extLst>
          </p:cNvPr>
          <p:cNvSpPr txBox="1">
            <a:spLocks noChangeArrowheads="1"/>
          </p:cNvSpPr>
          <p:nvPr/>
        </p:nvSpPr>
        <p:spPr bwMode="auto">
          <a:xfrm>
            <a:off x="457200" y="381000"/>
            <a:ext cx="80752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IE" altLang="en-US" dirty="0">
                <a:ea typeface="ＭＳ Ｐゴシック" panose="020B0600070205080204" pitchFamily="34" charset="-128"/>
              </a:rPr>
              <a:t>Type of T cell activated</a:t>
            </a:r>
            <a:endParaRPr lang="en-GB" altLang="en-US" dirty="0">
              <a:latin typeface="Comic Sans MS" panose="030F0702030302020204" pitchFamily="66" charset="0"/>
            </a:endParaRPr>
          </a:p>
        </p:txBody>
      </p:sp>
      <p:sp>
        <p:nvSpPr>
          <p:cNvPr id="15" name="TextBox 14">
            <a:extLst>
              <a:ext uri="{FF2B5EF4-FFF2-40B4-BE49-F238E27FC236}">
                <a16:creationId xmlns:a16="http://schemas.microsoft.com/office/drawing/2014/main" id="{E5353613-2016-4F12-B171-71F3E0D77F3B}"/>
              </a:ext>
            </a:extLst>
          </p:cNvPr>
          <p:cNvSpPr txBox="1"/>
          <p:nvPr/>
        </p:nvSpPr>
        <p:spPr>
          <a:xfrm>
            <a:off x="309659" y="1570219"/>
            <a:ext cx="8370321" cy="3194721"/>
          </a:xfrm>
          <a:prstGeom prst="rect">
            <a:avLst/>
          </a:prstGeom>
          <a:noFill/>
        </p:spPr>
        <p:txBody>
          <a:bodyPr wrap="square">
            <a:spAutoFit/>
          </a:bodyPr>
          <a:lstStyle/>
          <a:p>
            <a:pPr eaLnBrk="1" hangingPunct="1">
              <a:lnSpc>
                <a:spcPct val="90000"/>
              </a:lnSpc>
            </a:pPr>
            <a:r>
              <a:rPr lang="en-IE" altLang="en-US" sz="3200" dirty="0">
                <a:solidFill>
                  <a:srgbClr val="FF0000"/>
                </a:solidFill>
                <a:ea typeface="ＭＳ Ｐゴシック" panose="020B0600070205080204" pitchFamily="34" charset="-128"/>
              </a:rPr>
              <a:t>MHC class II</a:t>
            </a:r>
            <a:r>
              <a:rPr lang="en-IE" altLang="en-US" sz="3200" dirty="0">
                <a:ea typeface="ＭＳ Ｐゴシック" panose="020B0600070205080204" pitchFamily="34" charset="-128"/>
              </a:rPr>
              <a:t> activate </a:t>
            </a:r>
            <a:r>
              <a:rPr lang="en-IE" altLang="en-US" sz="3200" dirty="0">
                <a:solidFill>
                  <a:srgbClr val="FF0000"/>
                </a:solidFill>
                <a:ea typeface="ＭＳ Ｐゴシック" panose="020B0600070205080204" pitchFamily="34" charset="-128"/>
              </a:rPr>
              <a:t>CD4 T helper cells</a:t>
            </a:r>
          </a:p>
          <a:p>
            <a:pPr eaLnBrk="1" hangingPunct="1">
              <a:lnSpc>
                <a:spcPct val="90000"/>
              </a:lnSpc>
            </a:pPr>
            <a:r>
              <a:rPr lang="en-IE" altLang="en-US" sz="3200" dirty="0">
                <a:ea typeface="ＭＳ Ｐゴシック" panose="020B0600070205080204" pitchFamily="34" charset="-128"/>
              </a:rPr>
              <a:t>Present exogenous (</a:t>
            </a:r>
            <a:r>
              <a:rPr lang="en-IE" altLang="en-US" sz="3200" dirty="0" err="1">
                <a:ea typeface="ＭＳ Ｐゴシック" panose="020B0600070205080204" pitchFamily="34" charset="-128"/>
              </a:rPr>
              <a:t>eg</a:t>
            </a:r>
            <a:r>
              <a:rPr lang="en-IE" altLang="en-US" sz="3200" dirty="0">
                <a:ea typeface="ＭＳ Ｐゴシック" panose="020B0600070205080204" pitchFamily="34" charset="-128"/>
              </a:rPr>
              <a:t> bacteria) antigens</a:t>
            </a:r>
          </a:p>
          <a:p>
            <a:pPr eaLnBrk="1" hangingPunct="1">
              <a:lnSpc>
                <a:spcPct val="90000"/>
              </a:lnSpc>
            </a:pPr>
            <a:endParaRPr lang="en-IE" altLang="en-US" sz="3200" dirty="0">
              <a:ea typeface="ＭＳ Ｐゴシック" panose="020B0600070205080204" pitchFamily="34" charset="-128"/>
            </a:endParaRPr>
          </a:p>
          <a:p>
            <a:pPr eaLnBrk="1" hangingPunct="1">
              <a:lnSpc>
                <a:spcPct val="90000"/>
              </a:lnSpc>
            </a:pPr>
            <a:r>
              <a:rPr lang="en-IE" altLang="en-US" sz="3200" dirty="0">
                <a:ea typeface="ＭＳ Ｐゴシック" panose="020B0600070205080204" pitchFamily="34" charset="-128"/>
              </a:rPr>
              <a:t>CD4 T cells upregulate all immune functions</a:t>
            </a:r>
          </a:p>
          <a:p>
            <a:pPr eaLnBrk="1" hangingPunct="1">
              <a:lnSpc>
                <a:spcPct val="90000"/>
              </a:lnSpc>
            </a:pPr>
            <a:endParaRPr lang="en-IE" altLang="en-US" sz="3200" dirty="0">
              <a:ea typeface="ＭＳ Ｐゴシック" panose="020B0600070205080204" pitchFamily="34" charset="-128"/>
            </a:endParaRPr>
          </a:p>
          <a:p>
            <a:pPr eaLnBrk="1" hangingPunct="1">
              <a:lnSpc>
                <a:spcPct val="90000"/>
              </a:lnSpc>
            </a:pPr>
            <a:r>
              <a:rPr lang="en-IE" altLang="en-US" sz="3200" dirty="0">
                <a:ea typeface="ＭＳ Ｐゴシック" panose="020B0600070205080204" pitchFamily="34" charset="-128"/>
              </a:rPr>
              <a:t>MHC class II found only on cells that sample the extracellular environment</a:t>
            </a:r>
            <a:endParaRPr lang="en-GB" altLang="en-US" sz="3200" dirty="0">
              <a:ea typeface="ＭＳ Ｐゴシック" panose="020B0600070205080204" pitchFamily="34" charset="-128"/>
            </a:endParaRPr>
          </a:p>
        </p:txBody>
      </p:sp>
    </p:spTree>
    <p:extLst>
      <p:ext uri="{BB962C8B-B14F-4D97-AF65-F5344CB8AC3E}">
        <p14:creationId xmlns:p14="http://schemas.microsoft.com/office/powerpoint/2010/main" val="3865326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46</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Text Box 3">
            <a:extLst>
              <a:ext uri="{FF2B5EF4-FFF2-40B4-BE49-F238E27FC236}">
                <a16:creationId xmlns:a16="http://schemas.microsoft.com/office/drawing/2014/main" id="{2FA13277-8944-4C77-AEF1-1CAEFA351CE5}"/>
              </a:ext>
            </a:extLst>
          </p:cNvPr>
          <p:cNvSpPr txBox="1">
            <a:spLocks noChangeArrowheads="1"/>
          </p:cNvSpPr>
          <p:nvPr/>
        </p:nvSpPr>
        <p:spPr bwMode="auto">
          <a:xfrm>
            <a:off x="457200" y="381000"/>
            <a:ext cx="80752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IE" altLang="en-US"/>
              <a:t>MHC class II-CD4 T cell activation</a:t>
            </a:r>
            <a:endParaRPr lang="en-GB" altLang="en-US" dirty="0">
              <a:latin typeface="Comic Sans MS" panose="030F0702030302020204" pitchFamily="66" charset="0"/>
            </a:endParaRPr>
          </a:p>
        </p:txBody>
      </p:sp>
      <p:sp>
        <p:nvSpPr>
          <p:cNvPr id="9" name="Rectangle 3">
            <a:extLst>
              <a:ext uri="{FF2B5EF4-FFF2-40B4-BE49-F238E27FC236}">
                <a16:creationId xmlns:a16="http://schemas.microsoft.com/office/drawing/2014/main" id="{F4787969-A67E-4AFA-963A-098FA11350A1}"/>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IE" altLang="en-US" sz="2800" dirty="0">
                <a:ea typeface="ＭＳ Ｐゴシック" panose="020B0600070205080204" pitchFamily="34" charset="-128"/>
              </a:rPr>
              <a:t>CD4 T helper cells up regulate immune function</a:t>
            </a:r>
          </a:p>
          <a:p>
            <a:pPr fontAlgn="auto">
              <a:spcAft>
                <a:spcPts val="0"/>
              </a:spcAft>
            </a:pPr>
            <a:endParaRPr lang="en-IE" altLang="en-US" sz="2800" dirty="0">
              <a:ea typeface="ＭＳ Ｐゴシック" panose="020B0600070205080204" pitchFamily="34" charset="-128"/>
            </a:endParaRPr>
          </a:p>
          <a:p>
            <a:pPr fontAlgn="auto">
              <a:spcAft>
                <a:spcPts val="0"/>
              </a:spcAft>
            </a:pPr>
            <a:r>
              <a:rPr lang="en-IE" altLang="en-US" sz="2800" dirty="0">
                <a:ea typeface="ＭＳ Ｐゴシック" panose="020B0600070205080204" pitchFamily="34" charset="-128"/>
              </a:rPr>
              <a:t>Stimulate M</a:t>
            </a:r>
            <a:r>
              <a:rPr lang="en-IE" altLang="en-US" sz="2800" dirty="0">
                <a:ea typeface="ＭＳ Ｐゴシック" panose="020B0600070205080204" pitchFamily="34" charset="-128"/>
                <a:sym typeface="Symbol" panose="05050102010706020507" pitchFamily="18" charset="2"/>
              </a:rPr>
              <a:t> activation and phagocytosis, B cell antibody production</a:t>
            </a:r>
          </a:p>
          <a:p>
            <a:pPr fontAlgn="auto">
              <a:spcAft>
                <a:spcPts val="0"/>
              </a:spcAft>
            </a:pPr>
            <a:endParaRPr lang="en-IE" altLang="en-US" sz="2800" dirty="0">
              <a:ea typeface="ＭＳ Ｐゴシック" panose="020B0600070205080204" pitchFamily="34" charset="-128"/>
              <a:sym typeface="Symbol" panose="05050102010706020507" pitchFamily="18" charset="2"/>
            </a:endParaRPr>
          </a:p>
          <a:p>
            <a:pPr fontAlgn="auto">
              <a:spcAft>
                <a:spcPts val="0"/>
              </a:spcAft>
            </a:pPr>
            <a:r>
              <a:rPr lang="en-IE" altLang="en-US" sz="2800" dirty="0">
                <a:ea typeface="ＭＳ Ｐゴシック" panose="020B0600070205080204" pitchFamily="34" charset="-128"/>
                <a:sym typeface="Symbol" panose="05050102010706020507" pitchFamily="18" charset="2"/>
              </a:rPr>
              <a:t>Help to clear exogenous antigen (</a:t>
            </a:r>
            <a:r>
              <a:rPr lang="en-IE" altLang="en-US" sz="2800" dirty="0" err="1">
                <a:ea typeface="ＭＳ Ｐゴシック" panose="020B0600070205080204" pitchFamily="34" charset="-128"/>
                <a:sym typeface="Symbol" panose="05050102010706020507" pitchFamily="18" charset="2"/>
              </a:rPr>
              <a:t>ie</a:t>
            </a:r>
            <a:r>
              <a:rPr lang="en-IE" altLang="en-US" sz="2800" dirty="0">
                <a:ea typeface="ＭＳ Ｐゴシック" panose="020B0600070205080204" pitchFamily="34" charset="-128"/>
                <a:sym typeface="Symbol" panose="05050102010706020507" pitchFamily="18" charset="2"/>
              </a:rPr>
              <a:t>. parasites)</a:t>
            </a:r>
            <a:endParaRPr lang="en-GB" altLang="en-US" sz="2800" dirty="0">
              <a:ea typeface="ＭＳ Ｐゴシック" panose="020B0600070205080204" pitchFamily="34" charset="-128"/>
            </a:endParaRPr>
          </a:p>
        </p:txBody>
      </p:sp>
    </p:spTree>
    <p:extLst>
      <p:ext uri="{BB962C8B-B14F-4D97-AF65-F5344CB8AC3E}">
        <p14:creationId xmlns:p14="http://schemas.microsoft.com/office/powerpoint/2010/main" val="428065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a:xfrm>
            <a:off x="971600" y="6017438"/>
            <a:ext cx="394802" cy="306910"/>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47</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34" name="Text Box 3">
            <a:extLst>
              <a:ext uri="{FF2B5EF4-FFF2-40B4-BE49-F238E27FC236}">
                <a16:creationId xmlns:a16="http://schemas.microsoft.com/office/drawing/2014/main" id="{9AAC35ED-6942-4224-9C39-094ACB36257E}"/>
              </a:ext>
            </a:extLst>
          </p:cNvPr>
          <p:cNvSpPr txBox="1">
            <a:spLocks noChangeArrowheads="1"/>
          </p:cNvSpPr>
          <p:nvPr/>
        </p:nvSpPr>
        <p:spPr bwMode="auto">
          <a:xfrm>
            <a:off x="1889125" y="101600"/>
            <a:ext cx="6402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dirty="0">
                <a:solidFill>
                  <a:schemeClr val="bg1"/>
                </a:solidFill>
                <a:latin typeface="Comic Sans MS" panose="030F0702030302020204" pitchFamily="66" charset="0"/>
              </a:rPr>
              <a:t>Exogenous antigen presentation</a:t>
            </a:r>
            <a:endParaRPr lang="en-GB" altLang="en-US" dirty="0">
              <a:solidFill>
                <a:schemeClr val="bg1"/>
              </a:solidFill>
              <a:latin typeface="Comic Sans MS" panose="030F0702030302020204" pitchFamily="66" charset="0"/>
            </a:endParaRPr>
          </a:p>
        </p:txBody>
      </p:sp>
      <p:grpSp>
        <p:nvGrpSpPr>
          <p:cNvPr id="17" name="Group 5">
            <a:extLst>
              <a:ext uri="{FF2B5EF4-FFF2-40B4-BE49-F238E27FC236}">
                <a16:creationId xmlns:a16="http://schemas.microsoft.com/office/drawing/2014/main" id="{8905E708-A856-4E08-8E5D-2A6B52985EDC}"/>
              </a:ext>
            </a:extLst>
          </p:cNvPr>
          <p:cNvGrpSpPr>
            <a:grpSpLocks/>
          </p:cNvGrpSpPr>
          <p:nvPr/>
        </p:nvGrpSpPr>
        <p:grpSpPr bwMode="auto">
          <a:xfrm>
            <a:off x="1116013" y="188913"/>
            <a:ext cx="7815262" cy="5835353"/>
            <a:chOff x="1116013" y="188913"/>
            <a:chExt cx="7815262" cy="6480447"/>
          </a:xfrm>
        </p:grpSpPr>
        <p:pic>
          <p:nvPicPr>
            <p:cNvPr id="18" name="Picture 2" descr="antigen processing exogenous">
              <a:extLst>
                <a:ext uri="{FF2B5EF4-FFF2-40B4-BE49-F238E27FC236}">
                  <a16:creationId xmlns:a16="http://schemas.microsoft.com/office/drawing/2014/main" id="{CFE60777-6D35-4ADF-8F9F-301537980114}"/>
                </a:ext>
              </a:extLst>
            </p:cNvPr>
            <p:cNvPicPr>
              <a:picLocks noChangeAspect="1" noChangeArrowheads="1"/>
            </p:cNvPicPr>
            <p:nvPr/>
          </p:nvPicPr>
          <p:blipFill>
            <a:blip r:embed="rId3">
              <a:lum bright="-18000" contrast="30000"/>
              <a:extLst>
                <a:ext uri="{28A0092B-C50C-407E-A947-70E740481C1C}">
                  <a14:useLocalDpi xmlns:a14="http://schemas.microsoft.com/office/drawing/2010/main" val="0"/>
                </a:ext>
              </a:extLst>
            </a:blip>
            <a:srcRect/>
            <a:stretch>
              <a:fillRect/>
            </a:stretch>
          </p:blipFill>
          <p:spPr bwMode="auto">
            <a:xfrm>
              <a:off x="2286000" y="1312863"/>
              <a:ext cx="6624698" cy="535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3">
              <a:extLst>
                <a:ext uri="{FF2B5EF4-FFF2-40B4-BE49-F238E27FC236}">
                  <a16:creationId xmlns:a16="http://schemas.microsoft.com/office/drawing/2014/main" id="{6FC31F88-6FF5-4ABD-A7ED-D41E910DC0B2}"/>
                </a:ext>
              </a:extLst>
            </p:cNvPr>
            <p:cNvSpPr txBox="1">
              <a:spLocks noChangeArrowheads="1"/>
            </p:cNvSpPr>
            <p:nvPr/>
          </p:nvSpPr>
          <p:spPr bwMode="auto">
            <a:xfrm>
              <a:off x="1116013" y="188913"/>
              <a:ext cx="61960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GB" altLang="en-US" dirty="0">
                <a:solidFill>
                  <a:schemeClr val="bg1"/>
                </a:solidFill>
                <a:latin typeface="Comic Sans MS" panose="030F0702030302020204" pitchFamily="66" charset="0"/>
              </a:endParaRPr>
            </a:p>
          </p:txBody>
        </p:sp>
        <p:grpSp>
          <p:nvGrpSpPr>
            <p:cNvPr id="20" name="Group 4">
              <a:extLst>
                <a:ext uri="{FF2B5EF4-FFF2-40B4-BE49-F238E27FC236}">
                  <a16:creationId xmlns:a16="http://schemas.microsoft.com/office/drawing/2014/main" id="{E5E45F39-F754-4F23-9655-299234578A56}"/>
                </a:ext>
              </a:extLst>
            </p:cNvPr>
            <p:cNvGrpSpPr>
              <a:grpSpLocks/>
            </p:cNvGrpSpPr>
            <p:nvPr/>
          </p:nvGrpSpPr>
          <p:grpSpPr bwMode="auto">
            <a:xfrm>
              <a:off x="1355725" y="2098675"/>
              <a:ext cx="2682875" cy="1025525"/>
              <a:chOff x="854" y="1322"/>
              <a:chExt cx="1690" cy="646"/>
            </a:xfrm>
          </p:grpSpPr>
          <p:sp>
            <p:nvSpPr>
              <p:cNvPr id="30" name="Text Box 5">
                <a:extLst>
                  <a:ext uri="{FF2B5EF4-FFF2-40B4-BE49-F238E27FC236}">
                    <a16:creationId xmlns:a16="http://schemas.microsoft.com/office/drawing/2014/main" id="{4DD4EE49-779B-4AF1-BF94-E0D15771FFC6}"/>
                  </a:ext>
                </a:extLst>
              </p:cNvPr>
              <p:cNvSpPr txBox="1">
                <a:spLocks noChangeArrowheads="1"/>
              </p:cNvSpPr>
              <p:nvPr/>
            </p:nvSpPr>
            <p:spPr bwMode="auto">
              <a:xfrm>
                <a:off x="854" y="13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a:solidFill>
                      <a:schemeClr val="bg1"/>
                    </a:solidFill>
                    <a:latin typeface="Times New Roman" panose="02020603050405020304" pitchFamily="18" charset="0"/>
                  </a:rPr>
                  <a:t>1</a:t>
                </a:r>
                <a:endParaRPr lang="en-GB" altLang="en-US" sz="2400">
                  <a:solidFill>
                    <a:schemeClr val="bg1"/>
                  </a:solidFill>
                  <a:latin typeface="Times New Roman" panose="02020603050405020304" pitchFamily="18" charset="0"/>
                </a:endParaRPr>
              </a:p>
            </p:txBody>
          </p:sp>
          <p:sp>
            <p:nvSpPr>
              <p:cNvPr id="31" name="Line 6">
                <a:extLst>
                  <a:ext uri="{FF2B5EF4-FFF2-40B4-BE49-F238E27FC236}">
                    <a16:creationId xmlns:a16="http://schemas.microsoft.com/office/drawing/2014/main" id="{8ECABB33-1D12-463C-9008-10E407B71B1A}"/>
                  </a:ext>
                </a:extLst>
              </p:cNvPr>
              <p:cNvSpPr>
                <a:spLocks noChangeShapeType="1"/>
              </p:cNvSpPr>
              <p:nvPr/>
            </p:nvSpPr>
            <p:spPr bwMode="auto">
              <a:xfrm>
                <a:off x="1248" y="1488"/>
                <a:ext cx="1296" cy="48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 name="Group 7">
              <a:extLst>
                <a:ext uri="{FF2B5EF4-FFF2-40B4-BE49-F238E27FC236}">
                  <a16:creationId xmlns:a16="http://schemas.microsoft.com/office/drawing/2014/main" id="{17105600-F20B-47BA-B1E8-2E52122FAC89}"/>
                </a:ext>
              </a:extLst>
            </p:cNvPr>
            <p:cNvGrpSpPr>
              <a:grpSpLocks/>
            </p:cNvGrpSpPr>
            <p:nvPr/>
          </p:nvGrpSpPr>
          <p:grpSpPr bwMode="auto">
            <a:xfrm>
              <a:off x="1355725" y="3927475"/>
              <a:ext cx="3140075" cy="457200"/>
              <a:chOff x="854" y="2474"/>
              <a:chExt cx="1978" cy="288"/>
            </a:xfrm>
          </p:grpSpPr>
          <p:sp>
            <p:nvSpPr>
              <p:cNvPr id="28" name="Text Box 8">
                <a:extLst>
                  <a:ext uri="{FF2B5EF4-FFF2-40B4-BE49-F238E27FC236}">
                    <a16:creationId xmlns:a16="http://schemas.microsoft.com/office/drawing/2014/main" id="{61ACEDAA-D594-4930-AF1B-617198310464}"/>
                  </a:ext>
                </a:extLst>
              </p:cNvPr>
              <p:cNvSpPr txBox="1">
                <a:spLocks noChangeArrowheads="1"/>
              </p:cNvSpPr>
              <p:nvPr/>
            </p:nvSpPr>
            <p:spPr bwMode="auto">
              <a:xfrm>
                <a:off x="854" y="24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a:solidFill>
                      <a:schemeClr val="bg1"/>
                    </a:solidFill>
                    <a:latin typeface="Times New Roman" panose="02020603050405020304" pitchFamily="18" charset="0"/>
                  </a:rPr>
                  <a:t>2</a:t>
                </a:r>
                <a:endParaRPr lang="en-GB" altLang="en-US" sz="2400">
                  <a:solidFill>
                    <a:schemeClr val="bg1"/>
                  </a:solidFill>
                  <a:latin typeface="Times New Roman" panose="02020603050405020304" pitchFamily="18" charset="0"/>
                </a:endParaRPr>
              </a:p>
            </p:txBody>
          </p:sp>
          <p:sp>
            <p:nvSpPr>
              <p:cNvPr id="29" name="Line 9">
                <a:extLst>
                  <a:ext uri="{FF2B5EF4-FFF2-40B4-BE49-F238E27FC236}">
                    <a16:creationId xmlns:a16="http://schemas.microsoft.com/office/drawing/2014/main" id="{6657EB7B-3901-408B-8472-BA10FA80A9B8}"/>
                  </a:ext>
                </a:extLst>
              </p:cNvPr>
              <p:cNvSpPr>
                <a:spLocks noChangeShapeType="1"/>
              </p:cNvSpPr>
              <p:nvPr/>
            </p:nvSpPr>
            <p:spPr bwMode="auto">
              <a:xfrm>
                <a:off x="1056" y="2640"/>
                <a:ext cx="1776"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0">
              <a:extLst>
                <a:ext uri="{FF2B5EF4-FFF2-40B4-BE49-F238E27FC236}">
                  <a16:creationId xmlns:a16="http://schemas.microsoft.com/office/drawing/2014/main" id="{2C539FD1-2787-4C43-AF88-353FF3FF5FE0}"/>
                </a:ext>
              </a:extLst>
            </p:cNvPr>
            <p:cNvGrpSpPr>
              <a:grpSpLocks/>
            </p:cNvGrpSpPr>
            <p:nvPr/>
          </p:nvGrpSpPr>
          <p:grpSpPr bwMode="auto">
            <a:xfrm>
              <a:off x="6477000" y="650875"/>
              <a:ext cx="2454275" cy="2625725"/>
              <a:chOff x="4080" y="410"/>
              <a:chExt cx="1546" cy="1654"/>
            </a:xfrm>
          </p:grpSpPr>
          <p:sp>
            <p:nvSpPr>
              <p:cNvPr id="26" name="Line 11">
                <a:extLst>
                  <a:ext uri="{FF2B5EF4-FFF2-40B4-BE49-F238E27FC236}">
                    <a16:creationId xmlns:a16="http://schemas.microsoft.com/office/drawing/2014/main" id="{220D12DF-91BF-4E82-B141-4AAB4269F9BA}"/>
                  </a:ext>
                </a:extLst>
              </p:cNvPr>
              <p:cNvSpPr>
                <a:spLocks noChangeShapeType="1"/>
              </p:cNvSpPr>
              <p:nvPr/>
            </p:nvSpPr>
            <p:spPr bwMode="auto">
              <a:xfrm flipV="1">
                <a:off x="4080" y="624"/>
                <a:ext cx="1296" cy="144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Text Box 12">
                <a:extLst>
                  <a:ext uri="{FF2B5EF4-FFF2-40B4-BE49-F238E27FC236}">
                    <a16:creationId xmlns:a16="http://schemas.microsoft.com/office/drawing/2014/main" id="{80B3DAD8-6EA2-49B6-8C3E-76E775127545}"/>
                  </a:ext>
                </a:extLst>
              </p:cNvPr>
              <p:cNvSpPr txBox="1">
                <a:spLocks noChangeArrowheads="1"/>
              </p:cNvSpPr>
              <p:nvPr/>
            </p:nvSpPr>
            <p:spPr bwMode="auto">
              <a:xfrm>
                <a:off x="5414" y="41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a:solidFill>
                      <a:schemeClr val="bg1"/>
                    </a:solidFill>
                    <a:latin typeface="Times New Roman" panose="02020603050405020304" pitchFamily="18" charset="0"/>
                  </a:rPr>
                  <a:t>3</a:t>
                </a:r>
                <a:endParaRPr lang="en-GB" altLang="en-US" sz="2400">
                  <a:solidFill>
                    <a:schemeClr val="bg1"/>
                  </a:solidFill>
                  <a:latin typeface="Times New Roman" panose="02020603050405020304" pitchFamily="18" charset="0"/>
                </a:endParaRPr>
              </a:p>
            </p:txBody>
          </p:sp>
        </p:grpSp>
        <p:grpSp>
          <p:nvGrpSpPr>
            <p:cNvPr id="23" name="Group 13">
              <a:extLst>
                <a:ext uri="{FF2B5EF4-FFF2-40B4-BE49-F238E27FC236}">
                  <a16:creationId xmlns:a16="http://schemas.microsoft.com/office/drawing/2014/main" id="{6041A4BD-3CBF-4528-A580-AD559130CFF1}"/>
                </a:ext>
              </a:extLst>
            </p:cNvPr>
            <p:cNvGrpSpPr>
              <a:grpSpLocks/>
            </p:cNvGrpSpPr>
            <p:nvPr/>
          </p:nvGrpSpPr>
          <p:grpSpPr bwMode="auto">
            <a:xfrm>
              <a:off x="6553200" y="422275"/>
              <a:ext cx="1235075" cy="2092325"/>
              <a:chOff x="4128" y="266"/>
              <a:chExt cx="778" cy="1318"/>
            </a:xfrm>
          </p:grpSpPr>
          <p:sp>
            <p:nvSpPr>
              <p:cNvPr id="24" name="Line 14">
                <a:extLst>
                  <a:ext uri="{FF2B5EF4-FFF2-40B4-BE49-F238E27FC236}">
                    <a16:creationId xmlns:a16="http://schemas.microsoft.com/office/drawing/2014/main" id="{3A9F8F43-2FD1-45C4-A004-779D5A0CE621}"/>
                  </a:ext>
                </a:extLst>
              </p:cNvPr>
              <p:cNvSpPr>
                <a:spLocks noChangeShapeType="1"/>
              </p:cNvSpPr>
              <p:nvPr/>
            </p:nvSpPr>
            <p:spPr bwMode="auto">
              <a:xfrm flipV="1">
                <a:off x="4128" y="528"/>
                <a:ext cx="480" cy="105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15">
                <a:extLst>
                  <a:ext uri="{FF2B5EF4-FFF2-40B4-BE49-F238E27FC236}">
                    <a16:creationId xmlns:a16="http://schemas.microsoft.com/office/drawing/2014/main" id="{EF84CF3B-5A65-4249-97EB-56ED7E41DBF8}"/>
                  </a:ext>
                </a:extLst>
              </p:cNvPr>
              <p:cNvSpPr txBox="1">
                <a:spLocks noChangeArrowheads="1"/>
              </p:cNvSpPr>
              <p:nvPr/>
            </p:nvSpPr>
            <p:spPr bwMode="auto">
              <a:xfrm>
                <a:off x="4694" y="26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400">
                    <a:solidFill>
                      <a:schemeClr val="bg1"/>
                    </a:solidFill>
                    <a:latin typeface="Times New Roman" panose="02020603050405020304" pitchFamily="18" charset="0"/>
                  </a:rPr>
                  <a:t>4</a:t>
                </a:r>
                <a:endParaRPr lang="en-GB" altLang="en-US" sz="2400">
                  <a:solidFill>
                    <a:schemeClr val="bg1"/>
                  </a:solidFill>
                  <a:latin typeface="Times New Roman" panose="02020603050405020304" pitchFamily="18" charset="0"/>
                </a:endParaRPr>
              </a:p>
            </p:txBody>
          </p:sp>
        </p:grpSp>
      </p:grpSp>
    </p:spTree>
    <p:extLst>
      <p:ext uri="{BB962C8B-B14F-4D97-AF65-F5344CB8AC3E}">
        <p14:creationId xmlns:p14="http://schemas.microsoft.com/office/powerpoint/2010/main" val="103814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a:xfrm>
            <a:off x="971600" y="6017438"/>
            <a:ext cx="394802" cy="306910"/>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48</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grpSp>
        <p:nvGrpSpPr>
          <p:cNvPr id="32" name="Group 3">
            <a:extLst>
              <a:ext uri="{FF2B5EF4-FFF2-40B4-BE49-F238E27FC236}">
                <a16:creationId xmlns:a16="http://schemas.microsoft.com/office/drawing/2014/main" id="{8A3A3050-CE95-4397-AAAF-E0CFC7C524AD}"/>
              </a:ext>
            </a:extLst>
          </p:cNvPr>
          <p:cNvGrpSpPr>
            <a:grpSpLocks/>
          </p:cNvGrpSpPr>
          <p:nvPr/>
        </p:nvGrpSpPr>
        <p:grpSpPr bwMode="auto">
          <a:xfrm>
            <a:off x="511669" y="210344"/>
            <a:ext cx="8280400" cy="5721978"/>
            <a:chOff x="511669" y="210343"/>
            <a:chExt cx="8280400" cy="6400007"/>
          </a:xfrm>
        </p:grpSpPr>
        <p:grpSp>
          <p:nvGrpSpPr>
            <p:cNvPr id="33" name="Group 2">
              <a:extLst>
                <a:ext uri="{FF2B5EF4-FFF2-40B4-BE49-F238E27FC236}">
                  <a16:creationId xmlns:a16="http://schemas.microsoft.com/office/drawing/2014/main" id="{F58CD92E-8AA2-413F-B605-409C5249CE82}"/>
                </a:ext>
              </a:extLst>
            </p:cNvPr>
            <p:cNvGrpSpPr>
              <a:grpSpLocks/>
            </p:cNvGrpSpPr>
            <p:nvPr/>
          </p:nvGrpSpPr>
          <p:grpSpPr bwMode="auto">
            <a:xfrm>
              <a:off x="4211638" y="3141663"/>
              <a:ext cx="1512887" cy="887412"/>
              <a:chOff x="2517" y="2341"/>
              <a:chExt cx="1043" cy="514"/>
            </a:xfrm>
          </p:grpSpPr>
          <p:sp>
            <p:nvSpPr>
              <p:cNvPr id="60" name="Freeform 3">
                <a:extLst>
                  <a:ext uri="{FF2B5EF4-FFF2-40B4-BE49-F238E27FC236}">
                    <a16:creationId xmlns:a16="http://schemas.microsoft.com/office/drawing/2014/main" id="{1E867418-C646-4EA4-9477-F92E12ED67B8}"/>
                  </a:ext>
                </a:extLst>
              </p:cNvPr>
              <p:cNvSpPr>
                <a:spLocks/>
              </p:cNvSpPr>
              <p:nvPr/>
            </p:nvSpPr>
            <p:spPr bwMode="auto">
              <a:xfrm>
                <a:off x="2593" y="2341"/>
                <a:ext cx="967" cy="514"/>
              </a:xfrm>
              <a:custGeom>
                <a:avLst/>
                <a:gdLst>
                  <a:gd name="T0" fmla="*/ 17001 w 726"/>
                  <a:gd name="T1" fmla="*/ 0 h 242"/>
                  <a:gd name="T2" fmla="*/ 6361 w 726"/>
                  <a:gd name="T3" fmla="*/ 900912 h 242"/>
                  <a:gd name="T4" fmla="*/ 0 w 726"/>
                  <a:gd name="T5" fmla="*/ 360724 h 242"/>
                  <a:gd name="T6" fmla="*/ 0 60000 65536"/>
                  <a:gd name="T7" fmla="*/ 0 60000 65536"/>
                  <a:gd name="T8" fmla="*/ 0 60000 65536"/>
                  <a:gd name="T9" fmla="*/ 0 w 726"/>
                  <a:gd name="T10" fmla="*/ 0 h 242"/>
                  <a:gd name="T11" fmla="*/ 726 w 726"/>
                  <a:gd name="T12" fmla="*/ 242 h 242"/>
                </a:gdLst>
                <a:ahLst/>
                <a:cxnLst>
                  <a:cxn ang="T6">
                    <a:pos x="T0" y="T1"/>
                  </a:cxn>
                  <a:cxn ang="T7">
                    <a:pos x="T2" y="T3"/>
                  </a:cxn>
                  <a:cxn ang="T8">
                    <a:pos x="T4" y="T5"/>
                  </a:cxn>
                </a:cxnLst>
                <a:rect l="T9" t="T10" r="T11" b="T12"/>
                <a:pathLst>
                  <a:path w="726" h="242">
                    <a:moveTo>
                      <a:pt x="726" y="0"/>
                    </a:moveTo>
                    <a:cubicBezTo>
                      <a:pt x="559" y="106"/>
                      <a:pt x="393" y="212"/>
                      <a:pt x="272" y="227"/>
                    </a:cubicBezTo>
                    <a:cubicBezTo>
                      <a:pt x="151" y="242"/>
                      <a:pt x="45" y="114"/>
                      <a:pt x="0" y="91"/>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AutoShape 4">
                <a:extLst>
                  <a:ext uri="{FF2B5EF4-FFF2-40B4-BE49-F238E27FC236}">
                    <a16:creationId xmlns:a16="http://schemas.microsoft.com/office/drawing/2014/main" id="{70BC6CC3-294A-49DF-AFA7-CE54AAE83AAA}"/>
                  </a:ext>
                </a:extLst>
              </p:cNvPr>
              <p:cNvSpPr>
                <a:spLocks noChangeArrowheads="1"/>
              </p:cNvSpPr>
              <p:nvPr/>
            </p:nvSpPr>
            <p:spPr bwMode="auto">
              <a:xfrm rot="-6896277">
                <a:off x="2525" y="2424"/>
                <a:ext cx="136" cy="152"/>
              </a:xfrm>
              <a:prstGeom prst="moon">
                <a:avLst>
                  <a:gd name="adj" fmla="val 50000"/>
                </a:avLst>
              </a:prstGeom>
              <a:solidFill>
                <a:schemeClr val="accent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sp>
          <p:nvSpPr>
            <p:cNvPr id="35" name="Freeform 5">
              <a:extLst>
                <a:ext uri="{FF2B5EF4-FFF2-40B4-BE49-F238E27FC236}">
                  <a16:creationId xmlns:a16="http://schemas.microsoft.com/office/drawing/2014/main" id="{C1369403-6747-49B7-9D4A-5B65DB83F3DE}"/>
                </a:ext>
              </a:extLst>
            </p:cNvPr>
            <p:cNvSpPr>
              <a:spLocks/>
            </p:cNvSpPr>
            <p:nvPr/>
          </p:nvSpPr>
          <p:spPr bwMode="auto">
            <a:xfrm>
              <a:off x="4427538" y="2420938"/>
              <a:ext cx="339725" cy="842962"/>
            </a:xfrm>
            <a:custGeom>
              <a:avLst/>
              <a:gdLst>
                <a:gd name="T0" fmla="*/ 2147483646 w 214"/>
                <a:gd name="T1" fmla="*/ 0 h 531"/>
                <a:gd name="T2" fmla="*/ 2147483646 w 214"/>
                <a:gd name="T3" fmla="*/ 2147483646 h 531"/>
                <a:gd name="T4" fmla="*/ 2147483646 w 214"/>
                <a:gd name="T5" fmla="*/ 2147483646 h 531"/>
                <a:gd name="T6" fmla="*/ 2147483646 w 214"/>
                <a:gd name="T7" fmla="*/ 2147483646 h 531"/>
                <a:gd name="T8" fmla="*/ 2147483646 w 214"/>
                <a:gd name="T9" fmla="*/ 2147483646 h 531"/>
                <a:gd name="T10" fmla="*/ 2147483646 w 214"/>
                <a:gd name="T11" fmla="*/ 2147483646 h 531"/>
                <a:gd name="T12" fmla="*/ 2147483646 w 214"/>
                <a:gd name="T13" fmla="*/ 2147483646 h 531"/>
                <a:gd name="T14" fmla="*/ 2147483646 w 214"/>
                <a:gd name="T15" fmla="*/ 2147483646 h 531"/>
                <a:gd name="T16" fmla="*/ 2147483646 w 214"/>
                <a:gd name="T17" fmla="*/ 2147483646 h 531"/>
                <a:gd name="T18" fmla="*/ 2147483646 w 214"/>
                <a:gd name="T19" fmla="*/ 2147483646 h 531"/>
                <a:gd name="T20" fmla="*/ 2147483646 w 214"/>
                <a:gd name="T21" fmla="*/ 2147483646 h 531"/>
                <a:gd name="T22" fmla="*/ 2147483646 w 214"/>
                <a:gd name="T23" fmla="*/ 0 h 5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4"/>
                <a:gd name="T37" fmla="*/ 0 h 531"/>
                <a:gd name="T38" fmla="*/ 214 w 214"/>
                <a:gd name="T39" fmla="*/ 531 h 5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4" h="531">
                  <a:moveTo>
                    <a:pt x="38" y="0"/>
                  </a:moveTo>
                  <a:cubicBezTo>
                    <a:pt x="56" y="53"/>
                    <a:pt x="113" y="145"/>
                    <a:pt x="30" y="172"/>
                  </a:cubicBezTo>
                  <a:cubicBezTo>
                    <a:pt x="24" y="178"/>
                    <a:pt x="10" y="182"/>
                    <a:pt x="12" y="190"/>
                  </a:cubicBezTo>
                  <a:cubicBezTo>
                    <a:pt x="15" y="199"/>
                    <a:pt x="29" y="197"/>
                    <a:pt x="38" y="198"/>
                  </a:cubicBezTo>
                  <a:cubicBezTo>
                    <a:pt x="75" y="203"/>
                    <a:pt x="113" y="204"/>
                    <a:pt x="150" y="207"/>
                  </a:cubicBezTo>
                  <a:cubicBezTo>
                    <a:pt x="176" y="293"/>
                    <a:pt x="111" y="307"/>
                    <a:pt x="47" y="327"/>
                  </a:cubicBezTo>
                  <a:cubicBezTo>
                    <a:pt x="21" y="366"/>
                    <a:pt x="0" y="531"/>
                    <a:pt x="55" y="447"/>
                  </a:cubicBezTo>
                  <a:cubicBezTo>
                    <a:pt x="69" y="324"/>
                    <a:pt x="53" y="341"/>
                    <a:pt x="176" y="327"/>
                  </a:cubicBezTo>
                  <a:cubicBezTo>
                    <a:pt x="214" y="269"/>
                    <a:pt x="211" y="284"/>
                    <a:pt x="184" y="164"/>
                  </a:cubicBezTo>
                  <a:cubicBezTo>
                    <a:pt x="178" y="137"/>
                    <a:pt x="107" y="129"/>
                    <a:pt x="107" y="129"/>
                  </a:cubicBezTo>
                  <a:cubicBezTo>
                    <a:pt x="86" y="98"/>
                    <a:pt x="82" y="61"/>
                    <a:pt x="55" y="35"/>
                  </a:cubicBezTo>
                  <a:cubicBezTo>
                    <a:pt x="46" y="5"/>
                    <a:pt x="53" y="15"/>
                    <a:pt x="38" y="0"/>
                  </a:cubicBezTo>
                  <a:close/>
                </a:path>
              </a:pathLst>
            </a:custGeom>
            <a:solidFill>
              <a:srgbClr val="FF9900"/>
            </a:solidFill>
            <a:ln w="9525">
              <a:solidFill>
                <a:schemeClr val="tx1"/>
              </a:solidFill>
              <a:round/>
              <a:headEnd/>
              <a:tailEnd/>
            </a:ln>
          </p:spPr>
          <p:txBody>
            <a:bodyPr/>
            <a:lstStyle/>
            <a:p>
              <a:endParaRPr lang="en-US"/>
            </a:p>
          </p:txBody>
        </p:sp>
        <p:grpSp>
          <p:nvGrpSpPr>
            <p:cNvPr id="36" name="Group 6">
              <a:extLst>
                <a:ext uri="{FF2B5EF4-FFF2-40B4-BE49-F238E27FC236}">
                  <a16:creationId xmlns:a16="http://schemas.microsoft.com/office/drawing/2014/main" id="{FBC8239E-C711-45E0-A831-D7BF5FF7A661}"/>
                </a:ext>
              </a:extLst>
            </p:cNvPr>
            <p:cNvGrpSpPr>
              <a:grpSpLocks/>
            </p:cNvGrpSpPr>
            <p:nvPr/>
          </p:nvGrpSpPr>
          <p:grpSpPr bwMode="auto">
            <a:xfrm>
              <a:off x="4500563" y="1916113"/>
              <a:ext cx="3740150" cy="2554287"/>
              <a:chOff x="2517" y="1162"/>
              <a:chExt cx="2356" cy="1609"/>
            </a:xfrm>
          </p:grpSpPr>
          <p:grpSp>
            <p:nvGrpSpPr>
              <p:cNvPr id="52" name="Group 7">
                <a:extLst>
                  <a:ext uri="{FF2B5EF4-FFF2-40B4-BE49-F238E27FC236}">
                    <a16:creationId xmlns:a16="http://schemas.microsoft.com/office/drawing/2014/main" id="{75A9E995-7ACF-49E8-A018-5B8EAE1E21BC}"/>
                  </a:ext>
                </a:extLst>
              </p:cNvPr>
              <p:cNvGrpSpPr>
                <a:grpSpLocks/>
              </p:cNvGrpSpPr>
              <p:nvPr/>
            </p:nvGrpSpPr>
            <p:grpSpPr bwMode="auto">
              <a:xfrm>
                <a:off x="2517" y="1162"/>
                <a:ext cx="1798" cy="1043"/>
                <a:chOff x="2018" y="1933"/>
                <a:chExt cx="1798" cy="1043"/>
              </a:xfrm>
            </p:grpSpPr>
            <p:grpSp>
              <p:nvGrpSpPr>
                <p:cNvPr id="54" name="Group 8">
                  <a:extLst>
                    <a:ext uri="{FF2B5EF4-FFF2-40B4-BE49-F238E27FC236}">
                      <a16:creationId xmlns:a16="http://schemas.microsoft.com/office/drawing/2014/main" id="{E8C2CD2F-2909-4913-9297-5E890A00C7B3}"/>
                    </a:ext>
                  </a:extLst>
                </p:cNvPr>
                <p:cNvGrpSpPr>
                  <a:grpSpLocks/>
                </p:cNvGrpSpPr>
                <p:nvPr/>
              </p:nvGrpSpPr>
              <p:grpSpPr bwMode="auto">
                <a:xfrm>
                  <a:off x="2018" y="1933"/>
                  <a:ext cx="1798" cy="1043"/>
                  <a:chOff x="1973" y="1888"/>
                  <a:chExt cx="1798" cy="1043"/>
                </a:xfrm>
              </p:grpSpPr>
              <p:sp>
                <p:nvSpPr>
                  <p:cNvPr id="56" name="Oval 9">
                    <a:extLst>
                      <a:ext uri="{FF2B5EF4-FFF2-40B4-BE49-F238E27FC236}">
                        <a16:creationId xmlns:a16="http://schemas.microsoft.com/office/drawing/2014/main" id="{4E49D918-F781-4E51-BE20-01E44E2CA1F9}"/>
                      </a:ext>
                    </a:extLst>
                  </p:cNvPr>
                  <p:cNvSpPr>
                    <a:spLocks noChangeArrowheads="1"/>
                  </p:cNvSpPr>
                  <p:nvPr/>
                </p:nvSpPr>
                <p:spPr bwMode="auto">
                  <a:xfrm>
                    <a:off x="3152" y="2115"/>
                    <a:ext cx="408" cy="318"/>
                  </a:xfrm>
                  <a:prstGeom prst="ellipse">
                    <a:avLst/>
                  </a:prstGeom>
                  <a:solidFill>
                    <a:srgbClr val="FFFF66"/>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nvGrpSpPr>
                  <p:cNvPr id="57" name="Group 10">
                    <a:extLst>
                      <a:ext uri="{FF2B5EF4-FFF2-40B4-BE49-F238E27FC236}">
                        <a16:creationId xmlns:a16="http://schemas.microsoft.com/office/drawing/2014/main" id="{3E5CF1CB-32FB-4271-A632-B613025F11A9}"/>
                      </a:ext>
                    </a:extLst>
                  </p:cNvPr>
                  <p:cNvGrpSpPr>
                    <a:grpSpLocks/>
                  </p:cNvGrpSpPr>
                  <p:nvPr/>
                </p:nvGrpSpPr>
                <p:grpSpPr bwMode="auto">
                  <a:xfrm>
                    <a:off x="1973" y="1888"/>
                    <a:ext cx="1798" cy="1043"/>
                    <a:chOff x="1989" y="1888"/>
                    <a:chExt cx="1798" cy="1043"/>
                  </a:xfrm>
                </p:grpSpPr>
                <p:sp>
                  <p:nvSpPr>
                    <p:cNvPr id="58" name="Oval 11">
                      <a:extLst>
                        <a:ext uri="{FF2B5EF4-FFF2-40B4-BE49-F238E27FC236}">
                          <a16:creationId xmlns:a16="http://schemas.microsoft.com/office/drawing/2014/main" id="{2B71E2F8-4FCF-4073-831B-36CC667D247E}"/>
                        </a:ext>
                      </a:extLst>
                    </p:cNvPr>
                    <p:cNvSpPr>
                      <a:spLocks noChangeArrowheads="1"/>
                    </p:cNvSpPr>
                    <p:nvPr/>
                  </p:nvSpPr>
                  <p:spPr bwMode="auto">
                    <a:xfrm>
                      <a:off x="2426" y="1888"/>
                      <a:ext cx="1361" cy="1043"/>
                    </a:xfrm>
                    <a:prstGeom prst="ellipse">
                      <a:avLst/>
                    </a:prstGeom>
                    <a:gradFill rotWithShape="1">
                      <a:gsLst>
                        <a:gs pos="0">
                          <a:srgbClr val="767647"/>
                        </a:gs>
                        <a:gs pos="100000">
                          <a:srgbClr val="FFFF99"/>
                        </a:gs>
                      </a:gsLst>
                      <a:lin ang="5400000" scaled="1"/>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59" name="Freeform 12">
                      <a:extLst>
                        <a:ext uri="{FF2B5EF4-FFF2-40B4-BE49-F238E27FC236}">
                          <a16:creationId xmlns:a16="http://schemas.microsoft.com/office/drawing/2014/main" id="{A106DEB2-8313-4A7F-B5E2-AAB6FF17EA3A}"/>
                        </a:ext>
                      </a:extLst>
                    </p:cNvPr>
                    <p:cNvSpPr>
                      <a:spLocks/>
                    </p:cNvSpPr>
                    <p:nvPr/>
                  </p:nvSpPr>
                  <p:spPr bwMode="auto">
                    <a:xfrm>
                      <a:off x="1989" y="2166"/>
                      <a:ext cx="452" cy="517"/>
                    </a:xfrm>
                    <a:custGeom>
                      <a:avLst/>
                      <a:gdLst>
                        <a:gd name="T0" fmla="*/ 392 w 452"/>
                        <a:gd name="T1" fmla="*/ 198 h 517"/>
                        <a:gd name="T2" fmla="*/ 169 w 452"/>
                        <a:gd name="T3" fmla="*/ 147 h 517"/>
                        <a:gd name="T4" fmla="*/ 100 w 452"/>
                        <a:gd name="T5" fmla="*/ 0 h 517"/>
                        <a:gd name="T6" fmla="*/ 48 w 452"/>
                        <a:gd name="T7" fmla="*/ 9 h 517"/>
                        <a:gd name="T8" fmla="*/ 48 w 452"/>
                        <a:gd name="T9" fmla="*/ 86 h 517"/>
                        <a:gd name="T10" fmla="*/ 83 w 452"/>
                        <a:gd name="T11" fmla="*/ 95 h 517"/>
                        <a:gd name="T12" fmla="*/ 134 w 452"/>
                        <a:gd name="T13" fmla="*/ 215 h 517"/>
                        <a:gd name="T14" fmla="*/ 152 w 452"/>
                        <a:gd name="T15" fmla="*/ 396 h 517"/>
                        <a:gd name="T16" fmla="*/ 40 w 452"/>
                        <a:gd name="T17" fmla="*/ 405 h 517"/>
                        <a:gd name="T18" fmla="*/ 203 w 452"/>
                        <a:gd name="T19" fmla="*/ 465 h 517"/>
                        <a:gd name="T20" fmla="*/ 212 w 452"/>
                        <a:gd name="T21" fmla="*/ 439 h 517"/>
                        <a:gd name="T22" fmla="*/ 427 w 452"/>
                        <a:gd name="T23" fmla="*/ 301 h 517"/>
                        <a:gd name="T24" fmla="*/ 392 w 452"/>
                        <a:gd name="T25" fmla="*/ 198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2"/>
                        <a:gd name="T40" fmla="*/ 0 h 517"/>
                        <a:gd name="T41" fmla="*/ 452 w 452"/>
                        <a:gd name="T42" fmla="*/ 517 h 5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2" h="517">
                          <a:moveTo>
                            <a:pt x="392" y="198"/>
                          </a:moveTo>
                          <a:cubicBezTo>
                            <a:pt x="278" y="193"/>
                            <a:pt x="199" y="242"/>
                            <a:pt x="169" y="147"/>
                          </a:cubicBezTo>
                          <a:cubicBezTo>
                            <a:pt x="158" y="49"/>
                            <a:pt x="159" y="63"/>
                            <a:pt x="100" y="0"/>
                          </a:cubicBezTo>
                          <a:cubicBezTo>
                            <a:pt x="83" y="3"/>
                            <a:pt x="63" y="0"/>
                            <a:pt x="48" y="9"/>
                          </a:cubicBezTo>
                          <a:cubicBezTo>
                            <a:pt x="35" y="17"/>
                            <a:pt x="40" y="75"/>
                            <a:pt x="48" y="86"/>
                          </a:cubicBezTo>
                          <a:cubicBezTo>
                            <a:pt x="55" y="96"/>
                            <a:pt x="71" y="92"/>
                            <a:pt x="83" y="95"/>
                          </a:cubicBezTo>
                          <a:cubicBezTo>
                            <a:pt x="102" y="156"/>
                            <a:pt x="60" y="198"/>
                            <a:pt x="134" y="215"/>
                          </a:cubicBezTo>
                          <a:cubicBezTo>
                            <a:pt x="175" y="256"/>
                            <a:pt x="191" y="349"/>
                            <a:pt x="152" y="396"/>
                          </a:cubicBezTo>
                          <a:cubicBezTo>
                            <a:pt x="128" y="425"/>
                            <a:pt x="77" y="402"/>
                            <a:pt x="40" y="405"/>
                          </a:cubicBezTo>
                          <a:cubicBezTo>
                            <a:pt x="0" y="517"/>
                            <a:pt x="109" y="470"/>
                            <a:pt x="203" y="465"/>
                          </a:cubicBezTo>
                          <a:cubicBezTo>
                            <a:pt x="206" y="456"/>
                            <a:pt x="211" y="448"/>
                            <a:pt x="212" y="439"/>
                          </a:cubicBezTo>
                          <a:cubicBezTo>
                            <a:pt x="233" y="257"/>
                            <a:pt x="198" y="312"/>
                            <a:pt x="427" y="301"/>
                          </a:cubicBezTo>
                          <a:cubicBezTo>
                            <a:pt x="417" y="171"/>
                            <a:pt x="452" y="159"/>
                            <a:pt x="392" y="198"/>
                          </a:cubicBezTo>
                          <a:close/>
                        </a:path>
                      </a:pathLst>
                    </a:custGeom>
                    <a:solidFill>
                      <a:srgbClr val="FFFF66"/>
                    </a:solidFill>
                    <a:ln w="9525">
                      <a:solidFill>
                        <a:schemeClr val="tx1"/>
                      </a:solidFill>
                      <a:round/>
                      <a:headEnd/>
                      <a:tailEnd/>
                    </a:ln>
                  </p:spPr>
                  <p:txBody>
                    <a:bodyPr/>
                    <a:lstStyle/>
                    <a:p>
                      <a:endParaRPr lang="en-US"/>
                    </a:p>
                  </p:txBody>
                </p:sp>
              </p:grpSp>
            </p:grpSp>
            <p:sp>
              <p:nvSpPr>
                <p:cNvPr id="55" name="Oval 13">
                  <a:extLst>
                    <a:ext uri="{FF2B5EF4-FFF2-40B4-BE49-F238E27FC236}">
                      <a16:creationId xmlns:a16="http://schemas.microsoft.com/office/drawing/2014/main" id="{25B31CD9-4470-4ACB-8CE0-8DC624B6B2E5}"/>
                    </a:ext>
                  </a:extLst>
                </p:cNvPr>
                <p:cNvSpPr>
                  <a:spLocks noChangeArrowheads="1"/>
                </p:cNvSpPr>
                <p:nvPr/>
              </p:nvSpPr>
              <p:spPr bwMode="auto">
                <a:xfrm>
                  <a:off x="2789" y="2659"/>
                  <a:ext cx="318" cy="227"/>
                </a:xfrm>
                <a:prstGeom prst="ellipse">
                  <a:avLst/>
                </a:prstGeom>
                <a:solidFill>
                  <a:srgbClr val="FFFF66"/>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sp>
            <p:nvSpPr>
              <p:cNvPr id="53" name="Text Box 14">
                <a:extLst>
                  <a:ext uri="{FF2B5EF4-FFF2-40B4-BE49-F238E27FC236}">
                    <a16:creationId xmlns:a16="http://schemas.microsoft.com/office/drawing/2014/main" id="{6E59107C-84FC-4068-BDD6-06F0C747452B}"/>
                  </a:ext>
                </a:extLst>
              </p:cNvPr>
              <p:cNvSpPr txBox="1">
                <a:spLocks noChangeArrowheads="1"/>
              </p:cNvSpPr>
              <p:nvPr/>
            </p:nvSpPr>
            <p:spPr bwMode="auto">
              <a:xfrm>
                <a:off x="3956" y="2521"/>
                <a:ext cx="917" cy="2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000">
                    <a:latin typeface="Times New Roman" panose="02020603050405020304" pitchFamily="18" charset="0"/>
                  </a:rPr>
                  <a:t>CD4+ T cell</a:t>
                </a:r>
                <a:endParaRPr lang="en-GB" altLang="en-US" sz="2000">
                  <a:latin typeface="Times New Roman" panose="02020603050405020304" pitchFamily="18" charset="0"/>
                </a:endParaRPr>
              </a:p>
            </p:txBody>
          </p:sp>
        </p:grpSp>
        <p:grpSp>
          <p:nvGrpSpPr>
            <p:cNvPr id="37" name="Group 15">
              <a:extLst>
                <a:ext uri="{FF2B5EF4-FFF2-40B4-BE49-F238E27FC236}">
                  <a16:creationId xmlns:a16="http://schemas.microsoft.com/office/drawing/2014/main" id="{3E84C667-9654-4527-B078-A3147672B808}"/>
                </a:ext>
              </a:extLst>
            </p:cNvPr>
            <p:cNvGrpSpPr>
              <a:grpSpLocks/>
            </p:cNvGrpSpPr>
            <p:nvPr/>
          </p:nvGrpSpPr>
          <p:grpSpPr bwMode="auto">
            <a:xfrm>
              <a:off x="4356100" y="3789363"/>
              <a:ext cx="4394200" cy="2349500"/>
              <a:chOff x="2744" y="2387"/>
              <a:chExt cx="2768" cy="1480"/>
            </a:xfrm>
          </p:grpSpPr>
          <p:sp>
            <p:nvSpPr>
              <p:cNvPr id="50" name="Line 16">
                <a:extLst>
                  <a:ext uri="{FF2B5EF4-FFF2-40B4-BE49-F238E27FC236}">
                    <a16:creationId xmlns:a16="http://schemas.microsoft.com/office/drawing/2014/main" id="{5F3CDCCA-EF1F-48E7-89D2-3E42BF567D8B}"/>
                  </a:ext>
                </a:extLst>
              </p:cNvPr>
              <p:cNvSpPr>
                <a:spLocks noChangeShapeType="1"/>
              </p:cNvSpPr>
              <p:nvPr/>
            </p:nvSpPr>
            <p:spPr bwMode="auto">
              <a:xfrm>
                <a:off x="2744" y="2387"/>
                <a:ext cx="590" cy="1043"/>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 name="Text Box 17">
                <a:extLst>
                  <a:ext uri="{FF2B5EF4-FFF2-40B4-BE49-F238E27FC236}">
                    <a16:creationId xmlns:a16="http://schemas.microsoft.com/office/drawing/2014/main" id="{2A9F3333-8C1D-4217-BB75-FC50256D1920}"/>
                  </a:ext>
                </a:extLst>
              </p:cNvPr>
              <p:cNvSpPr txBox="1">
                <a:spLocks noChangeArrowheads="1"/>
              </p:cNvSpPr>
              <p:nvPr/>
            </p:nvSpPr>
            <p:spPr bwMode="auto">
              <a:xfrm>
                <a:off x="3457" y="3425"/>
                <a:ext cx="205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000">
                    <a:solidFill>
                      <a:schemeClr val="bg1"/>
                    </a:solidFill>
                    <a:latin typeface="Times New Roman" panose="02020603050405020304" pitchFamily="18" charset="0"/>
                  </a:rPr>
                  <a:t>CD 4 binds </a:t>
                </a:r>
                <a:r>
                  <a:rPr lang="en-IE" altLang="en-US" sz="2000">
                    <a:solidFill>
                      <a:schemeClr val="bg1"/>
                    </a:solidFill>
                    <a:latin typeface="Times New Roman" panose="02020603050405020304" pitchFamily="18" charset="0"/>
                    <a:sym typeface="Symbol" panose="05050102010706020507" pitchFamily="18" charset="2"/>
                  </a:rPr>
                  <a:t>mainly 2 domain</a:t>
                </a:r>
              </a:p>
              <a:p>
                <a:pPr eaLnBrk="1" hangingPunct="1">
                  <a:spcBef>
                    <a:spcPct val="0"/>
                  </a:spcBef>
                  <a:buFontTx/>
                  <a:buNone/>
                </a:pPr>
                <a:r>
                  <a:rPr lang="en-IE" altLang="en-US" sz="2000">
                    <a:solidFill>
                      <a:schemeClr val="bg1"/>
                    </a:solidFill>
                    <a:latin typeface="Times New Roman" panose="02020603050405020304" pitchFamily="18" charset="0"/>
                    <a:sym typeface="Symbol" panose="05050102010706020507" pitchFamily="18" charset="2"/>
                  </a:rPr>
                  <a:t>Stabilises interaction</a:t>
                </a:r>
              </a:p>
            </p:txBody>
          </p:sp>
        </p:grpSp>
        <p:grpSp>
          <p:nvGrpSpPr>
            <p:cNvPr id="38" name="Group 18">
              <a:extLst>
                <a:ext uri="{FF2B5EF4-FFF2-40B4-BE49-F238E27FC236}">
                  <a16:creationId xmlns:a16="http://schemas.microsoft.com/office/drawing/2014/main" id="{B6238D79-7F3D-4654-9805-EE3E24D0B2E7}"/>
                </a:ext>
              </a:extLst>
            </p:cNvPr>
            <p:cNvGrpSpPr>
              <a:grpSpLocks/>
            </p:cNvGrpSpPr>
            <p:nvPr/>
          </p:nvGrpSpPr>
          <p:grpSpPr bwMode="auto">
            <a:xfrm>
              <a:off x="611188" y="2492375"/>
              <a:ext cx="3902075" cy="2122488"/>
              <a:chOff x="385" y="1570"/>
              <a:chExt cx="2458" cy="1337"/>
            </a:xfrm>
          </p:grpSpPr>
          <p:grpSp>
            <p:nvGrpSpPr>
              <p:cNvPr id="43" name="Group 19">
                <a:extLst>
                  <a:ext uri="{FF2B5EF4-FFF2-40B4-BE49-F238E27FC236}">
                    <a16:creationId xmlns:a16="http://schemas.microsoft.com/office/drawing/2014/main" id="{FA6C81FA-1DFE-4C6F-A0FE-0ACC85463E02}"/>
                  </a:ext>
                </a:extLst>
              </p:cNvPr>
              <p:cNvGrpSpPr>
                <a:grpSpLocks/>
              </p:cNvGrpSpPr>
              <p:nvPr/>
            </p:nvGrpSpPr>
            <p:grpSpPr bwMode="auto">
              <a:xfrm>
                <a:off x="851" y="1616"/>
                <a:ext cx="1686" cy="953"/>
                <a:chOff x="340" y="2341"/>
                <a:chExt cx="1315" cy="953"/>
              </a:xfrm>
            </p:grpSpPr>
            <p:sp>
              <p:nvSpPr>
                <p:cNvPr id="48" name="Oval 20">
                  <a:extLst>
                    <a:ext uri="{FF2B5EF4-FFF2-40B4-BE49-F238E27FC236}">
                      <a16:creationId xmlns:a16="http://schemas.microsoft.com/office/drawing/2014/main" id="{2A39D68C-9901-445C-81F3-663F36B6000E}"/>
                    </a:ext>
                  </a:extLst>
                </p:cNvPr>
                <p:cNvSpPr>
                  <a:spLocks noChangeArrowheads="1"/>
                </p:cNvSpPr>
                <p:nvPr/>
              </p:nvSpPr>
              <p:spPr bwMode="auto">
                <a:xfrm>
                  <a:off x="340" y="2341"/>
                  <a:ext cx="1315" cy="953"/>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p:spPr>
              <p:txBody>
                <a:bodyPr wrap="none" anchor="ctr"/>
                <a:lstStyle/>
                <a:p>
                  <a:pPr eaLnBrk="1" hangingPunct="1">
                    <a:defRPr/>
                  </a:pPr>
                  <a:endParaRPr lang="en-US">
                    <a:latin typeface="Arial" pitchFamily="-112" charset="0"/>
                    <a:ea typeface="+mn-ea"/>
                  </a:endParaRPr>
                </a:p>
              </p:txBody>
            </p:sp>
            <p:sp>
              <p:nvSpPr>
                <p:cNvPr id="49" name="Oval 21">
                  <a:extLst>
                    <a:ext uri="{FF2B5EF4-FFF2-40B4-BE49-F238E27FC236}">
                      <a16:creationId xmlns:a16="http://schemas.microsoft.com/office/drawing/2014/main" id="{D5EABF05-8FEB-486E-AB53-F0B92D043FAE}"/>
                    </a:ext>
                  </a:extLst>
                </p:cNvPr>
                <p:cNvSpPr>
                  <a:spLocks noChangeArrowheads="1"/>
                </p:cNvSpPr>
                <p:nvPr/>
              </p:nvSpPr>
              <p:spPr bwMode="auto">
                <a:xfrm>
                  <a:off x="476" y="2931"/>
                  <a:ext cx="363" cy="227"/>
                </a:xfrm>
                <a:prstGeom prst="ellipse">
                  <a:avLst/>
                </a:prstGeom>
                <a:gradFill rotWithShape="1">
                  <a:gsLst>
                    <a:gs pos="0">
                      <a:schemeClr val="accent1">
                        <a:gamma/>
                        <a:shade val="46275"/>
                        <a:invGamma/>
                      </a:schemeClr>
                    </a:gs>
                    <a:gs pos="100000">
                      <a:schemeClr val="accent1"/>
                    </a:gs>
                  </a:gsLst>
                  <a:lin ang="5400000" scaled="1"/>
                </a:gradFill>
                <a:ln w="9525">
                  <a:solidFill>
                    <a:schemeClr val="tx1"/>
                  </a:solidFill>
                  <a:round/>
                  <a:headEnd/>
                  <a:tailEnd/>
                </a:ln>
                <a:effectLst/>
              </p:spPr>
              <p:txBody>
                <a:bodyPr wrap="none" anchor="ctr"/>
                <a:lstStyle/>
                <a:p>
                  <a:pPr eaLnBrk="1" hangingPunct="1">
                    <a:defRPr/>
                  </a:pPr>
                  <a:endParaRPr lang="en-US">
                    <a:latin typeface="Arial" pitchFamily="-112" charset="0"/>
                    <a:ea typeface="+mn-ea"/>
                  </a:endParaRPr>
                </a:p>
              </p:txBody>
            </p:sp>
          </p:grpSp>
          <p:sp>
            <p:nvSpPr>
              <p:cNvPr id="44" name="Text Box 22">
                <a:extLst>
                  <a:ext uri="{FF2B5EF4-FFF2-40B4-BE49-F238E27FC236}">
                    <a16:creationId xmlns:a16="http://schemas.microsoft.com/office/drawing/2014/main" id="{F62D1F91-7C48-4E31-93F9-B9CFE830A38C}"/>
                  </a:ext>
                </a:extLst>
              </p:cNvPr>
              <p:cNvSpPr txBox="1">
                <a:spLocks noChangeArrowheads="1"/>
              </p:cNvSpPr>
              <p:nvPr/>
            </p:nvSpPr>
            <p:spPr bwMode="auto">
              <a:xfrm>
                <a:off x="385" y="2657"/>
                <a:ext cx="20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2000">
                    <a:solidFill>
                      <a:schemeClr val="bg1"/>
                    </a:solidFill>
                    <a:latin typeface="Times New Roman" panose="02020603050405020304" pitchFamily="18" charset="0"/>
                  </a:rPr>
                  <a:t>Cell expressing MHC class II</a:t>
                </a:r>
                <a:endParaRPr lang="en-GB" altLang="en-US" sz="2000">
                  <a:solidFill>
                    <a:schemeClr val="bg1"/>
                  </a:solidFill>
                  <a:latin typeface="Times New Roman" panose="02020603050405020304" pitchFamily="18" charset="0"/>
                </a:endParaRPr>
              </a:p>
            </p:txBody>
          </p:sp>
          <p:grpSp>
            <p:nvGrpSpPr>
              <p:cNvPr id="45" name="Group 23">
                <a:extLst>
                  <a:ext uri="{FF2B5EF4-FFF2-40B4-BE49-F238E27FC236}">
                    <a16:creationId xmlns:a16="http://schemas.microsoft.com/office/drawing/2014/main" id="{DA26CA6B-F833-4CA5-8352-9CE3371C9654}"/>
                  </a:ext>
                </a:extLst>
              </p:cNvPr>
              <p:cNvGrpSpPr>
                <a:grpSpLocks/>
              </p:cNvGrpSpPr>
              <p:nvPr/>
            </p:nvGrpSpPr>
            <p:grpSpPr bwMode="auto">
              <a:xfrm>
                <a:off x="2200" y="1570"/>
                <a:ext cx="643" cy="491"/>
                <a:chOff x="2336" y="1570"/>
                <a:chExt cx="643" cy="491"/>
              </a:xfrm>
            </p:grpSpPr>
            <p:sp>
              <p:nvSpPr>
                <p:cNvPr id="46" name="Freeform 24">
                  <a:extLst>
                    <a:ext uri="{FF2B5EF4-FFF2-40B4-BE49-F238E27FC236}">
                      <a16:creationId xmlns:a16="http://schemas.microsoft.com/office/drawing/2014/main" id="{C979BDBA-0D9C-4DDF-AEC5-1AA6AFE4C527}"/>
                    </a:ext>
                  </a:extLst>
                </p:cNvPr>
                <p:cNvSpPr>
                  <a:spLocks/>
                </p:cNvSpPr>
                <p:nvPr/>
              </p:nvSpPr>
              <p:spPr bwMode="auto">
                <a:xfrm>
                  <a:off x="2407" y="1831"/>
                  <a:ext cx="572" cy="230"/>
                </a:xfrm>
                <a:custGeom>
                  <a:avLst/>
                  <a:gdLst>
                    <a:gd name="T0" fmla="*/ 0 w 572"/>
                    <a:gd name="T1" fmla="*/ 129 h 230"/>
                    <a:gd name="T2" fmla="*/ 198 w 572"/>
                    <a:gd name="T3" fmla="*/ 138 h 230"/>
                    <a:gd name="T4" fmla="*/ 206 w 572"/>
                    <a:gd name="T5" fmla="*/ 198 h 230"/>
                    <a:gd name="T6" fmla="*/ 344 w 572"/>
                    <a:gd name="T7" fmla="*/ 189 h 230"/>
                    <a:gd name="T8" fmla="*/ 542 w 572"/>
                    <a:gd name="T9" fmla="*/ 112 h 230"/>
                    <a:gd name="T10" fmla="*/ 542 w 572"/>
                    <a:gd name="T11" fmla="*/ 0 h 230"/>
                    <a:gd name="T12" fmla="*/ 0 60000 65536"/>
                    <a:gd name="T13" fmla="*/ 0 60000 65536"/>
                    <a:gd name="T14" fmla="*/ 0 60000 65536"/>
                    <a:gd name="T15" fmla="*/ 0 60000 65536"/>
                    <a:gd name="T16" fmla="*/ 0 60000 65536"/>
                    <a:gd name="T17" fmla="*/ 0 60000 65536"/>
                    <a:gd name="T18" fmla="*/ 0 w 572"/>
                    <a:gd name="T19" fmla="*/ 0 h 230"/>
                    <a:gd name="T20" fmla="*/ 572 w 572"/>
                    <a:gd name="T21" fmla="*/ 230 h 230"/>
                  </a:gdLst>
                  <a:ahLst/>
                  <a:cxnLst>
                    <a:cxn ang="T12">
                      <a:pos x="T0" y="T1"/>
                    </a:cxn>
                    <a:cxn ang="T13">
                      <a:pos x="T2" y="T3"/>
                    </a:cxn>
                    <a:cxn ang="T14">
                      <a:pos x="T4" y="T5"/>
                    </a:cxn>
                    <a:cxn ang="T15">
                      <a:pos x="T6" y="T7"/>
                    </a:cxn>
                    <a:cxn ang="T16">
                      <a:pos x="T8" y="T9"/>
                    </a:cxn>
                    <a:cxn ang="T17">
                      <a:pos x="T10" y="T11"/>
                    </a:cxn>
                  </a:cxnLst>
                  <a:rect l="T18" t="T19" r="T20" b="T21"/>
                  <a:pathLst>
                    <a:path w="572" h="230">
                      <a:moveTo>
                        <a:pt x="0" y="129"/>
                      </a:moveTo>
                      <a:cubicBezTo>
                        <a:pt x="66" y="132"/>
                        <a:pt x="135" y="117"/>
                        <a:pt x="198" y="138"/>
                      </a:cubicBezTo>
                      <a:cubicBezTo>
                        <a:pt x="217" y="144"/>
                        <a:pt x="187" y="191"/>
                        <a:pt x="206" y="198"/>
                      </a:cubicBezTo>
                      <a:cubicBezTo>
                        <a:pt x="250" y="213"/>
                        <a:pt x="298" y="192"/>
                        <a:pt x="344" y="189"/>
                      </a:cubicBezTo>
                      <a:cubicBezTo>
                        <a:pt x="370" y="15"/>
                        <a:pt x="382" y="230"/>
                        <a:pt x="542" y="112"/>
                      </a:cubicBezTo>
                      <a:cubicBezTo>
                        <a:pt x="572" y="90"/>
                        <a:pt x="542" y="37"/>
                        <a:pt x="542" y="0"/>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Freeform 25">
                  <a:extLst>
                    <a:ext uri="{FF2B5EF4-FFF2-40B4-BE49-F238E27FC236}">
                      <a16:creationId xmlns:a16="http://schemas.microsoft.com/office/drawing/2014/main" id="{242A01DE-C6DC-40E0-ADD3-0AED374656C7}"/>
                    </a:ext>
                  </a:extLst>
                </p:cNvPr>
                <p:cNvSpPr>
                  <a:spLocks/>
                </p:cNvSpPr>
                <p:nvPr/>
              </p:nvSpPr>
              <p:spPr bwMode="auto">
                <a:xfrm rot="10320640" flipH="1">
                  <a:off x="2336" y="1570"/>
                  <a:ext cx="572" cy="230"/>
                </a:xfrm>
                <a:custGeom>
                  <a:avLst/>
                  <a:gdLst>
                    <a:gd name="T0" fmla="*/ 0 w 572"/>
                    <a:gd name="T1" fmla="*/ 129 h 230"/>
                    <a:gd name="T2" fmla="*/ 198 w 572"/>
                    <a:gd name="T3" fmla="*/ 138 h 230"/>
                    <a:gd name="T4" fmla="*/ 206 w 572"/>
                    <a:gd name="T5" fmla="*/ 198 h 230"/>
                    <a:gd name="T6" fmla="*/ 344 w 572"/>
                    <a:gd name="T7" fmla="*/ 189 h 230"/>
                    <a:gd name="T8" fmla="*/ 542 w 572"/>
                    <a:gd name="T9" fmla="*/ 112 h 230"/>
                    <a:gd name="T10" fmla="*/ 542 w 572"/>
                    <a:gd name="T11" fmla="*/ 0 h 230"/>
                    <a:gd name="T12" fmla="*/ 0 60000 65536"/>
                    <a:gd name="T13" fmla="*/ 0 60000 65536"/>
                    <a:gd name="T14" fmla="*/ 0 60000 65536"/>
                    <a:gd name="T15" fmla="*/ 0 60000 65536"/>
                    <a:gd name="T16" fmla="*/ 0 60000 65536"/>
                    <a:gd name="T17" fmla="*/ 0 60000 65536"/>
                    <a:gd name="T18" fmla="*/ 0 w 572"/>
                    <a:gd name="T19" fmla="*/ 0 h 230"/>
                    <a:gd name="T20" fmla="*/ 572 w 572"/>
                    <a:gd name="T21" fmla="*/ 230 h 230"/>
                  </a:gdLst>
                  <a:ahLst/>
                  <a:cxnLst>
                    <a:cxn ang="T12">
                      <a:pos x="T0" y="T1"/>
                    </a:cxn>
                    <a:cxn ang="T13">
                      <a:pos x="T2" y="T3"/>
                    </a:cxn>
                    <a:cxn ang="T14">
                      <a:pos x="T4" y="T5"/>
                    </a:cxn>
                    <a:cxn ang="T15">
                      <a:pos x="T6" y="T7"/>
                    </a:cxn>
                    <a:cxn ang="T16">
                      <a:pos x="T8" y="T9"/>
                    </a:cxn>
                    <a:cxn ang="T17">
                      <a:pos x="T10" y="T11"/>
                    </a:cxn>
                  </a:cxnLst>
                  <a:rect l="T18" t="T19" r="T20" b="T21"/>
                  <a:pathLst>
                    <a:path w="572" h="230">
                      <a:moveTo>
                        <a:pt x="0" y="129"/>
                      </a:moveTo>
                      <a:cubicBezTo>
                        <a:pt x="66" y="132"/>
                        <a:pt x="135" y="117"/>
                        <a:pt x="198" y="138"/>
                      </a:cubicBezTo>
                      <a:cubicBezTo>
                        <a:pt x="217" y="144"/>
                        <a:pt x="187" y="191"/>
                        <a:pt x="206" y="198"/>
                      </a:cubicBezTo>
                      <a:cubicBezTo>
                        <a:pt x="250" y="213"/>
                        <a:pt x="298" y="192"/>
                        <a:pt x="344" y="189"/>
                      </a:cubicBezTo>
                      <a:cubicBezTo>
                        <a:pt x="370" y="15"/>
                        <a:pt x="382" y="230"/>
                        <a:pt x="542" y="112"/>
                      </a:cubicBezTo>
                      <a:cubicBezTo>
                        <a:pt x="572" y="90"/>
                        <a:pt x="542" y="37"/>
                        <a:pt x="542" y="0"/>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39" name="Text Box 26">
              <a:extLst>
                <a:ext uri="{FF2B5EF4-FFF2-40B4-BE49-F238E27FC236}">
                  <a16:creationId xmlns:a16="http://schemas.microsoft.com/office/drawing/2014/main" id="{74695591-329C-4623-ABEB-4A95E5C61960}"/>
                </a:ext>
              </a:extLst>
            </p:cNvPr>
            <p:cNvSpPr txBox="1">
              <a:spLocks noChangeArrowheads="1"/>
            </p:cNvSpPr>
            <p:nvPr/>
          </p:nvSpPr>
          <p:spPr bwMode="auto">
            <a:xfrm>
              <a:off x="511669" y="210343"/>
              <a:ext cx="828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FontTx/>
                <a:buNone/>
              </a:pPr>
              <a:r>
                <a:rPr lang="en-IE" altLang="en-US" dirty="0">
                  <a:solidFill>
                    <a:schemeClr val="bg1"/>
                  </a:solidFill>
                  <a:latin typeface="Times New Roman" panose="02020603050405020304" pitchFamily="18" charset="0"/>
                </a:rPr>
                <a:t>MHC class II Ag presentation to CD4 T cell</a:t>
              </a:r>
              <a:endParaRPr lang="en-GB" altLang="en-US" dirty="0">
                <a:solidFill>
                  <a:schemeClr val="bg1"/>
                </a:solidFill>
                <a:latin typeface="Times New Roman" panose="02020603050405020304" pitchFamily="18" charset="0"/>
              </a:endParaRPr>
            </a:p>
          </p:txBody>
        </p:sp>
        <p:grpSp>
          <p:nvGrpSpPr>
            <p:cNvPr id="40" name="Group 27">
              <a:extLst>
                <a:ext uri="{FF2B5EF4-FFF2-40B4-BE49-F238E27FC236}">
                  <a16:creationId xmlns:a16="http://schemas.microsoft.com/office/drawing/2014/main" id="{F23017FE-31DE-495C-BEBC-5E2F0C4DF49F}"/>
                </a:ext>
              </a:extLst>
            </p:cNvPr>
            <p:cNvGrpSpPr>
              <a:grpSpLocks/>
            </p:cNvGrpSpPr>
            <p:nvPr/>
          </p:nvGrpSpPr>
          <p:grpSpPr bwMode="auto">
            <a:xfrm>
              <a:off x="1455738" y="5876925"/>
              <a:ext cx="3763962" cy="733425"/>
              <a:chOff x="917" y="3702"/>
              <a:chExt cx="2371" cy="462"/>
            </a:xfrm>
          </p:grpSpPr>
          <p:sp>
            <p:nvSpPr>
              <p:cNvPr id="41" name="Line 28">
                <a:extLst>
                  <a:ext uri="{FF2B5EF4-FFF2-40B4-BE49-F238E27FC236}">
                    <a16:creationId xmlns:a16="http://schemas.microsoft.com/office/drawing/2014/main" id="{CF4A57F6-C8F5-4104-B30B-5B60DCD6CDD8}"/>
                  </a:ext>
                </a:extLst>
              </p:cNvPr>
              <p:cNvSpPr>
                <a:spLocks noChangeShapeType="1"/>
              </p:cNvSpPr>
              <p:nvPr/>
            </p:nvSpPr>
            <p:spPr bwMode="auto">
              <a:xfrm flipH="1">
                <a:off x="2381" y="3702"/>
                <a:ext cx="907" cy="272"/>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Text Box 29">
                <a:extLst>
                  <a:ext uri="{FF2B5EF4-FFF2-40B4-BE49-F238E27FC236}">
                    <a16:creationId xmlns:a16="http://schemas.microsoft.com/office/drawing/2014/main" id="{7CCAF0D2-5D32-4330-9958-C28E8722BDD1}"/>
                  </a:ext>
                </a:extLst>
              </p:cNvPr>
              <p:cNvSpPr txBox="1">
                <a:spLocks noChangeArrowheads="1"/>
              </p:cNvSpPr>
              <p:nvPr/>
            </p:nvSpPr>
            <p:spPr bwMode="auto">
              <a:xfrm>
                <a:off x="917" y="3760"/>
                <a:ext cx="13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IE" altLang="en-US" sz="1800">
                    <a:solidFill>
                      <a:schemeClr val="bg1"/>
                    </a:solidFill>
                  </a:rPr>
                  <a:t>Upreglation of</a:t>
                </a:r>
              </a:p>
              <a:p>
                <a:pPr eaLnBrk="1" hangingPunct="1">
                  <a:spcBef>
                    <a:spcPct val="0"/>
                  </a:spcBef>
                  <a:buFontTx/>
                  <a:buNone/>
                </a:pPr>
                <a:r>
                  <a:rPr lang="en-IE" altLang="en-US" sz="1800">
                    <a:solidFill>
                      <a:schemeClr val="bg1"/>
                    </a:solidFill>
                  </a:rPr>
                  <a:t>Immune responses</a:t>
                </a:r>
                <a:endParaRPr lang="en-GB" altLang="en-US" sz="1800">
                  <a:solidFill>
                    <a:schemeClr val="bg1"/>
                  </a:solidFill>
                </a:endParaRPr>
              </a:p>
            </p:txBody>
          </p:sp>
        </p:grpSp>
      </p:grpSp>
    </p:spTree>
    <p:extLst>
      <p:ext uri="{BB962C8B-B14F-4D97-AF65-F5344CB8AC3E}">
        <p14:creationId xmlns:p14="http://schemas.microsoft.com/office/powerpoint/2010/main" val="1889334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49</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Text Box 3">
            <a:extLst>
              <a:ext uri="{FF2B5EF4-FFF2-40B4-BE49-F238E27FC236}">
                <a16:creationId xmlns:a16="http://schemas.microsoft.com/office/drawing/2014/main" id="{2FA13277-8944-4C77-AEF1-1CAEFA351CE5}"/>
              </a:ext>
            </a:extLst>
          </p:cNvPr>
          <p:cNvSpPr txBox="1">
            <a:spLocks noChangeArrowheads="1"/>
          </p:cNvSpPr>
          <p:nvPr/>
        </p:nvSpPr>
        <p:spPr bwMode="auto">
          <a:xfrm>
            <a:off x="457200" y="381000"/>
            <a:ext cx="80752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IE" altLang="en-US" dirty="0">
                <a:ea typeface="ＭＳ Ｐゴシック" panose="020B0600070205080204" pitchFamily="34" charset="-128"/>
              </a:rPr>
              <a:t>A question of language </a:t>
            </a:r>
            <a:endParaRPr lang="en-GB" altLang="en-US" dirty="0">
              <a:latin typeface="Comic Sans MS" panose="030F0702030302020204" pitchFamily="66" charset="0"/>
            </a:endParaRPr>
          </a:p>
        </p:txBody>
      </p:sp>
      <p:sp>
        <p:nvSpPr>
          <p:cNvPr id="9" name="Rectangle 3">
            <a:extLst>
              <a:ext uri="{FF2B5EF4-FFF2-40B4-BE49-F238E27FC236}">
                <a16:creationId xmlns:a16="http://schemas.microsoft.com/office/drawing/2014/main" id="{F4787969-A67E-4AFA-963A-098FA11350A1}"/>
              </a:ext>
            </a:extLst>
          </p:cNvPr>
          <p:cNvSpPr txBox="1">
            <a:spLocks noChangeArrowheads="1"/>
          </p:cNvSpPr>
          <p:nvPr/>
        </p:nvSpPr>
        <p:spPr>
          <a:xfrm>
            <a:off x="457200" y="1340769"/>
            <a:ext cx="8229600" cy="459155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r>
              <a:rPr lang="en-IE" altLang="en-US" sz="3200" dirty="0">
                <a:ea typeface="ＭＳ Ｐゴシック" panose="020B0600070205080204" pitchFamily="34" charset="-128"/>
              </a:rPr>
              <a:t>Cells that express MHC class I, present endogenous ag</a:t>
            </a:r>
          </a:p>
          <a:p>
            <a:pPr lvl="1" eaLnBrk="1" hangingPunct="1"/>
            <a:r>
              <a:rPr lang="en-IE" altLang="en-US" sz="2800" dirty="0">
                <a:ea typeface="ＭＳ Ｐゴシック" panose="020B0600070205080204" pitchFamily="34" charset="-128"/>
              </a:rPr>
              <a:t>Are killed by CD8+ cells</a:t>
            </a:r>
          </a:p>
          <a:p>
            <a:pPr lvl="1" eaLnBrk="1" hangingPunct="1"/>
            <a:r>
              <a:rPr lang="en-IE" altLang="en-US" sz="2800" dirty="0">
                <a:ea typeface="ＭＳ Ｐゴシック" panose="020B0600070205080204" pitchFamily="34" charset="-128"/>
              </a:rPr>
              <a:t>Are called </a:t>
            </a:r>
            <a:r>
              <a:rPr lang="en-IE" altLang="en-US" sz="2800" b="1" dirty="0">
                <a:ea typeface="ＭＳ Ｐゴシック" panose="020B0600070205080204" pitchFamily="34" charset="-128"/>
              </a:rPr>
              <a:t>Target cells</a:t>
            </a:r>
          </a:p>
          <a:p>
            <a:pPr eaLnBrk="1" hangingPunct="1"/>
            <a:r>
              <a:rPr lang="en-IE" altLang="en-US" sz="3200" dirty="0">
                <a:ea typeface="ＭＳ Ｐゴシック" panose="020B0600070205080204" pitchFamily="34" charset="-128"/>
              </a:rPr>
              <a:t>Cells that express MHC class II, present exogenous ag</a:t>
            </a:r>
          </a:p>
          <a:p>
            <a:pPr lvl="1" eaLnBrk="1" hangingPunct="1"/>
            <a:r>
              <a:rPr lang="en-IE" altLang="en-US" sz="2800" dirty="0">
                <a:ea typeface="ＭＳ Ｐゴシック" panose="020B0600070205080204" pitchFamily="34" charset="-128"/>
              </a:rPr>
              <a:t>Activate the CD4 T cell response</a:t>
            </a:r>
          </a:p>
          <a:p>
            <a:pPr lvl="1" eaLnBrk="1" hangingPunct="1"/>
            <a:r>
              <a:rPr lang="en-IE" altLang="en-US" sz="2800" dirty="0">
                <a:ea typeface="ＭＳ Ｐゴシック" panose="020B0600070205080204" pitchFamily="34" charset="-128"/>
              </a:rPr>
              <a:t>Are called </a:t>
            </a:r>
            <a:r>
              <a:rPr lang="en-IE" altLang="en-US" sz="2800" b="1" dirty="0">
                <a:ea typeface="ＭＳ Ｐゴシック" panose="020B0600070205080204" pitchFamily="34" charset="-128"/>
              </a:rPr>
              <a:t>Antigen presenting cells </a:t>
            </a:r>
            <a:endParaRPr lang="en-IE" altLang="en-US" sz="2800" dirty="0">
              <a:ea typeface="ＭＳ Ｐゴシック" panose="020B0600070205080204" pitchFamily="34" charset="-128"/>
            </a:endParaRPr>
          </a:p>
        </p:txBody>
      </p:sp>
    </p:spTree>
    <p:extLst>
      <p:ext uri="{BB962C8B-B14F-4D97-AF65-F5344CB8AC3E}">
        <p14:creationId xmlns:p14="http://schemas.microsoft.com/office/powerpoint/2010/main" val="3735576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pic>
        <p:nvPicPr>
          <p:cNvPr id="9" name="Picture 3">
            <a:extLst>
              <a:ext uri="{FF2B5EF4-FFF2-40B4-BE49-F238E27FC236}">
                <a16:creationId xmlns:a16="http://schemas.microsoft.com/office/drawing/2014/main" id="{0FE5AB51-6D09-4CDA-BC68-08C2A3F706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931" y="66776"/>
            <a:ext cx="7704137"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51F2FFA8-9B31-4B45-A7B2-02BE2D7536A6}"/>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1896589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50</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Rectangle 3">
            <a:extLst>
              <a:ext uri="{FF2B5EF4-FFF2-40B4-BE49-F238E27FC236}">
                <a16:creationId xmlns:a16="http://schemas.microsoft.com/office/drawing/2014/main" id="{F4787969-A67E-4AFA-963A-098FA11350A1}"/>
              </a:ext>
            </a:extLst>
          </p:cNvPr>
          <p:cNvSpPr txBox="1">
            <a:spLocks noChangeArrowheads="1"/>
          </p:cNvSpPr>
          <p:nvPr/>
        </p:nvSpPr>
        <p:spPr>
          <a:xfrm>
            <a:off x="457200" y="1340769"/>
            <a:ext cx="8229600" cy="459155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r>
              <a:rPr lang="en-IE" altLang="en-US" sz="3600" dirty="0">
                <a:ea typeface="ＭＳ Ｐゴシック" panose="020B0600070205080204" pitchFamily="34" charset="-128"/>
              </a:rPr>
              <a:t>Target cells:</a:t>
            </a:r>
          </a:p>
          <a:p>
            <a:pPr lvl="1" eaLnBrk="1" hangingPunct="1"/>
            <a:r>
              <a:rPr lang="en-IE" altLang="en-US" sz="3200" dirty="0">
                <a:ea typeface="ＭＳ Ｐゴシック" panose="020B0600070205080204" pitchFamily="34" charset="-128"/>
              </a:rPr>
              <a:t>All nucleated cells express MHC class I</a:t>
            </a:r>
          </a:p>
          <a:p>
            <a:pPr lvl="1" eaLnBrk="1" hangingPunct="1"/>
            <a:r>
              <a:rPr lang="en-IE" altLang="en-US" sz="3200" dirty="0">
                <a:ea typeface="ＭＳ Ｐゴシック" panose="020B0600070205080204" pitchFamily="34" charset="-128"/>
              </a:rPr>
              <a:t>Can be a target cell if virally infected</a:t>
            </a:r>
          </a:p>
          <a:p>
            <a:pPr eaLnBrk="1" hangingPunct="1"/>
            <a:r>
              <a:rPr lang="en-IE" altLang="en-US" sz="3600" dirty="0">
                <a:ea typeface="ＭＳ Ｐゴシック" panose="020B0600070205080204" pitchFamily="34" charset="-128"/>
              </a:rPr>
              <a:t>Antigen presenting cells</a:t>
            </a:r>
          </a:p>
          <a:p>
            <a:pPr lvl="1" eaLnBrk="1" hangingPunct="1"/>
            <a:r>
              <a:rPr lang="en-IE" altLang="en-US" sz="3200" dirty="0">
                <a:ea typeface="ＭＳ Ｐゴシック" panose="020B0600070205080204" pitchFamily="34" charset="-128"/>
              </a:rPr>
              <a:t>Limited number of cells express MHC class II</a:t>
            </a:r>
          </a:p>
          <a:p>
            <a:pPr lvl="1" eaLnBrk="1" hangingPunct="1"/>
            <a:r>
              <a:rPr lang="en-IE" altLang="en-US" sz="3200" dirty="0">
                <a:ea typeface="ＭＳ Ｐゴシック" panose="020B0600070205080204" pitchFamily="34" charset="-128"/>
              </a:rPr>
              <a:t>Must sample extracellular environment</a:t>
            </a:r>
          </a:p>
          <a:p>
            <a:pPr lvl="1" eaLnBrk="1" hangingPunct="1"/>
            <a:r>
              <a:rPr lang="en-IE" altLang="en-US" sz="3200" dirty="0">
                <a:ea typeface="ＭＳ Ｐゴシック" panose="020B0600070205080204" pitchFamily="34" charset="-128"/>
              </a:rPr>
              <a:t>Monocytes, M</a:t>
            </a:r>
            <a:r>
              <a:rPr lang="el-GR" altLang="en-US" sz="3200" dirty="0">
                <a:ea typeface="ＭＳ Ｐゴシック" panose="020B0600070205080204" pitchFamily="34" charset="-128"/>
                <a:cs typeface="Arial" panose="020B0604020202020204" pitchFamily="34" charset="0"/>
              </a:rPr>
              <a:t>Φ</a:t>
            </a:r>
            <a:r>
              <a:rPr lang="en-IE" altLang="en-US" sz="3200" dirty="0">
                <a:ea typeface="ＭＳ Ｐゴシック" panose="020B0600070205080204" pitchFamily="34" charset="-128"/>
                <a:cs typeface="Arial" panose="020B0604020202020204" pitchFamily="34" charset="0"/>
                <a:sym typeface="Symbol" panose="05050102010706020507" pitchFamily="18" charset="2"/>
              </a:rPr>
              <a:t>, B cells</a:t>
            </a:r>
            <a:endParaRPr lang="el-GR" altLang="en-US" sz="3200" dirty="0">
              <a:ea typeface="ＭＳ Ｐゴシック" panose="020B0600070205080204" pitchFamily="34" charset="-128"/>
              <a:cs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1000117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51</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9" name="Rectangle 3">
            <a:extLst>
              <a:ext uri="{FF2B5EF4-FFF2-40B4-BE49-F238E27FC236}">
                <a16:creationId xmlns:a16="http://schemas.microsoft.com/office/drawing/2014/main" id="{F4787969-A67E-4AFA-963A-098FA11350A1}"/>
              </a:ext>
            </a:extLst>
          </p:cNvPr>
          <p:cNvSpPr txBox="1">
            <a:spLocks noChangeArrowheads="1"/>
          </p:cNvSpPr>
          <p:nvPr/>
        </p:nvSpPr>
        <p:spPr>
          <a:xfrm>
            <a:off x="457200" y="1340769"/>
            <a:ext cx="8229600" cy="459155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Tx/>
              <a:buNone/>
            </a:pPr>
            <a:r>
              <a:rPr lang="en-US" altLang="en-US" sz="3600" dirty="0">
                <a:ea typeface="ＭＳ Ｐゴシック" panose="020B0600070205080204" pitchFamily="34" charset="-128"/>
              </a:rPr>
              <a:t>How does a cell present pathogens, such as viruses that have been engulfed from </a:t>
            </a:r>
            <a:r>
              <a:rPr lang="en-US" altLang="en-US" sz="3600" i="1" dirty="0">
                <a:ea typeface="ＭＳ Ｐゴシック" panose="020B0600070205080204" pitchFamily="34" charset="-128"/>
              </a:rPr>
              <a:t>extracellular </a:t>
            </a:r>
            <a:r>
              <a:rPr lang="en-US" altLang="en-US" sz="3600" dirty="0">
                <a:ea typeface="ＭＳ Ｐゴシック" panose="020B0600070205080204" pitchFamily="34" charset="-128"/>
              </a:rPr>
              <a:t>sources in ways that will activate the needed CTL responses?</a:t>
            </a:r>
          </a:p>
        </p:txBody>
      </p:sp>
    </p:spTree>
    <p:extLst>
      <p:ext uri="{BB962C8B-B14F-4D97-AF65-F5344CB8AC3E}">
        <p14:creationId xmlns:p14="http://schemas.microsoft.com/office/powerpoint/2010/main" val="1004528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52</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spcAft>
                <a:spcPts val="0"/>
              </a:spcAft>
              <a:buNone/>
            </a:pPr>
            <a:r>
              <a:rPr lang="en-US" altLang="en-US" sz="2800" i="1" dirty="0">
                <a:ea typeface="ＭＳ Ｐゴシック" panose="020B0600070205080204" pitchFamily="34" charset="-128"/>
              </a:rPr>
              <a:t>The phenomenon of cross-presentation requires that internalized antigens that would normally be handled by the exogenous pathway leading to class II MHC presentation somehow become redirected to a class I peptide loading pathway</a:t>
            </a:r>
            <a:r>
              <a:rPr lang="en-US" altLang="en-US" sz="2800" dirty="0">
                <a:ea typeface="ＭＳ Ｐゴシック" panose="020B0600070205080204" pitchFamily="34" charset="-128"/>
              </a:rPr>
              <a:t>.</a:t>
            </a:r>
          </a:p>
        </p:txBody>
      </p:sp>
      <p:sp>
        <p:nvSpPr>
          <p:cNvPr id="12" name="Title 1">
            <a:extLst>
              <a:ext uri="{FF2B5EF4-FFF2-40B4-BE49-F238E27FC236}">
                <a16:creationId xmlns:a16="http://schemas.microsoft.com/office/drawing/2014/main" id="{B7DB885C-11B8-4413-875C-5A9380EE737E}"/>
              </a:ext>
            </a:extLst>
          </p:cNvPr>
          <p:cNvSpPr>
            <a:spLocks noGrp="1" noChangeArrowheads="1"/>
          </p:cNvSpPr>
          <p:nvPr>
            <p:ph type="title"/>
          </p:nvPr>
        </p:nvSpPr>
        <p:spPr>
          <a:xfrm>
            <a:off x="457200" y="274638"/>
            <a:ext cx="8229600" cy="1143000"/>
          </a:xfrm>
        </p:spPr>
        <p:txBody>
          <a:bodyPr/>
          <a:lstStyle/>
          <a:p>
            <a:r>
              <a:rPr lang="en-US" altLang="en-US" dirty="0">
                <a:ea typeface="ＭＳ Ｐゴシック" panose="020B0600070205080204" pitchFamily="34" charset="-128"/>
              </a:rPr>
              <a:t>Cross-presentation</a:t>
            </a:r>
          </a:p>
        </p:txBody>
      </p:sp>
    </p:spTree>
    <p:extLst>
      <p:ext uri="{BB962C8B-B14F-4D97-AF65-F5344CB8AC3E}">
        <p14:creationId xmlns:p14="http://schemas.microsoft.com/office/powerpoint/2010/main" val="111772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53</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spcAft>
                <a:spcPts val="0"/>
              </a:spcAft>
              <a:buNone/>
            </a:pPr>
            <a:r>
              <a:rPr lang="en-US" altLang="en-US" sz="2800" i="1" dirty="0">
                <a:ea typeface="ＭＳ Ｐゴシック" panose="020B0600070205080204" pitchFamily="34" charset="-128"/>
              </a:rPr>
              <a:t>The phenomenon of cross-presentation requires that internalized antigens that would normally be handled by the exogenous pathway leading to class II MHC presentation somehow become redirected to a class I peptide loading pathway</a:t>
            </a:r>
            <a:r>
              <a:rPr lang="en-US" altLang="en-US" sz="2800" dirty="0">
                <a:ea typeface="ＭＳ Ｐゴシック" panose="020B0600070205080204" pitchFamily="34" charset="-128"/>
              </a:rPr>
              <a:t>.</a:t>
            </a:r>
          </a:p>
        </p:txBody>
      </p:sp>
      <p:sp>
        <p:nvSpPr>
          <p:cNvPr id="12" name="Title 1">
            <a:extLst>
              <a:ext uri="{FF2B5EF4-FFF2-40B4-BE49-F238E27FC236}">
                <a16:creationId xmlns:a16="http://schemas.microsoft.com/office/drawing/2014/main" id="{B7DB885C-11B8-4413-875C-5A9380EE737E}"/>
              </a:ext>
            </a:extLst>
          </p:cNvPr>
          <p:cNvSpPr>
            <a:spLocks noGrp="1" noChangeArrowheads="1"/>
          </p:cNvSpPr>
          <p:nvPr>
            <p:ph type="title"/>
          </p:nvPr>
        </p:nvSpPr>
        <p:spPr>
          <a:xfrm>
            <a:off x="457200" y="274638"/>
            <a:ext cx="8229600" cy="1143000"/>
          </a:xfrm>
        </p:spPr>
        <p:txBody>
          <a:bodyPr/>
          <a:lstStyle/>
          <a:p>
            <a:r>
              <a:rPr lang="en-US" altLang="en-US" dirty="0">
                <a:ea typeface="ＭＳ Ｐゴシック" panose="020B0600070205080204" pitchFamily="34" charset="-128"/>
              </a:rPr>
              <a:t>Cross-presentation</a:t>
            </a:r>
          </a:p>
        </p:txBody>
      </p:sp>
    </p:spTree>
    <p:extLst>
      <p:ext uri="{BB962C8B-B14F-4D97-AF65-F5344CB8AC3E}">
        <p14:creationId xmlns:p14="http://schemas.microsoft.com/office/powerpoint/2010/main" val="3895232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54</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spcAft>
                <a:spcPts val="0"/>
              </a:spcAft>
              <a:buNone/>
            </a:pPr>
            <a:endParaRPr lang="en-US" altLang="en-US" sz="2800" dirty="0">
              <a:ea typeface="ＭＳ Ｐゴシック" panose="020B0600070205080204" pitchFamily="34" charset="-128"/>
            </a:endParaRPr>
          </a:p>
        </p:txBody>
      </p:sp>
      <p:sp>
        <p:nvSpPr>
          <p:cNvPr id="15" name="Title 1">
            <a:extLst>
              <a:ext uri="{FF2B5EF4-FFF2-40B4-BE49-F238E27FC236}">
                <a16:creationId xmlns:a16="http://schemas.microsoft.com/office/drawing/2014/main" id="{D9CB219F-AD93-4E31-93FE-61D6DB7C3C59}"/>
              </a:ext>
            </a:extLst>
          </p:cNvPr>
          <p:cNvSpPr txBox="1">
            <a:spLocks noChangeArrowheads="1"/>
          </p:cNvSpPr>
          <p:nvPr/>
        </p:nvSpPr>
        <p:spPr>
          <a:xfrm>
            <a:off x="457200" y="274638"/>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de-DE" altLang="en-US">
                <a:latin typeface="Comic Sans MS" panose="030F0702030302020204" pitchFamily="66" charset="0"/>
                <a:ea typeface="ＭＳ Ｐゴシック" panose="020B0600070205080204" pitchFamily="34" charset="-128"/>
              </a:rPr>
              <a:t>Cross Presentation</a:t>
            </a:r>
            <a:endParaRPr lang="en-GB" altLang="en-US" dirty="0">
              <a:latin typeface="Comic Sans MS" panose="030F0702030302020204" pitchFamily="66" charset="0"/>
              <a:ea typeface="ＭＳ Ｐゴシック" panose="020B0600070205080204" pitchFamily="34" charset="-128"/>
            </a:endParaRPr>
          </a:p>
        </p:txBody>
      </p:sp>
      <p:pic>
        <p:nvPicPr>
          <p:cNvPr id="16" name="Picture 2">
            <a:extLst>
              <a:ext uri="{FF2B5EF4-FFF2-40B4-BE49-F238E27FC236}">
                <a16:creationId xmlns:a16="http://schemas.microsoft.com/office/drawing/2014/main" id="{9E2FD7D8-EDC3-4AE8-A94C-B92823749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341439"/>
            <a:ext cx="6913562" cy="4682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3">
            <a:extLst>
              <a:ext uri="{FF2B5EF4-FFF2-40B4-BE49-F238E27FC236}">
                <a16:creationId xmlns:a16="http://schemas.microsoft.com/office/drawing/2014/main" id="{E80F1B77-C2FF-4923-93AD-C8C99EAD7E52}"/>
              </a:ext>
            </a:extLst>
          </p:cNvPr>
          <p:cNvSpPr txBox="1">
            <a:spLocks noChangeArrowheads="1"/>
          </p:cNvSpPr>
          <p:nvPr/>
        </p:nvSpPr>
        <p:spPr bwMode="auto">
          <a:xfrm>
            <a:off x="6011863" y="1700213"/>
            <a:ext cx="3097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de-DE" altLang="en-US" sz="2400" dirty="0"/>
              <a:t>1. Cytosolic route</a:t>
            </a:r>
            <a:endParaRPr lang="en-GB" altLang="en-US" sz="2400" dirty="0"/>
          </a:p>
        </p:txBody>
      </p:sp>
      <p:sp>
        <p:nvSpPr>
          <p:cNvPr id="18" name="TextBox 5">
            <a:extLst>
              <a:ext uri="{FF2B5EF4-FFF2-40B4-BE49-F238E27FC236}">
                <a16:creationId xmlns:a16="http://schemas.microsoft.com/office/drawing/2014/main" id="{61079BBC-B64A-4E42-9316-9C92584EB1CA}"/>
              </a:ext>
            </a:extLst>
          </p:cNvPr>
          <p:cNvSpPr txBox="1">
            <a:spLocks noChangeArrowheads="1"/>
          </p:cNvSpPr>
          <p:nvPr/>
        </p:nvSpPr>
        <p:spPr bwMode="auto">
          <a:xfrm>
            <a:off x="6156325" y="2205038"/>
            <a:ext cx="2952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de-DE" altLang="en-US" sz="2400"/>
              <a:t>2. Vacuolar  route</a:t>
            </a:r>
            <a:endParaRPr lang="en-GB" altLang="en-US" sz="2400"/>
          </a:p>
        </p:txBody>
      </p:sp>
    </p:spTree>
    <p:extLst>
      <p:ext uri="{BB962C8B-B14F-4D97-AF65-F5344CB8AC3E}">
        <p14:creationId xmlns:p14="http://schemas.microsoft.com/office/powerpoint/2010/main" val="1041078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55</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spcAft>
                <a:spcPts val="0"/>
              </a:spcAft>
              <a:buNone/>
            </a:pPr>
            <a:endParaRPr lang="en-US" altLang="en-US" sz="2800" dirty="0">
              <a:ea typeface="ＭＳ Ｐゴシック" panose="020B0600070205080204" pitchFamily="34" charset="-128"/>
            </a:endParaRPr>
          </a:p>
        </p:txBody>
      </p:sp>
      <p:sp>
        <p:nvSpPr>
          <p:cNvPr id="15" name="Title 1">
            <a:extLst>
              <a:ext uri="{FF2B5EF4-FFF2-40B4-BE49-F238E27FC236}">
                <a16:creationId xmlns:a16="http://schemas.microsoft.com/office/drawing/2014/main" id="{D9CB219F-AD93-4E31-93FE-61D6DB7C3C59}"/>
              </a:ext>
            </a:extLst>
          </p:cNvPr>
          <p:cNvSpPr txBox="1">
            <a:spLocks noChangeArrowheads="1"/>
          </p:cNvSpPr>
          <p:nvPr/>
        </p:nvSpPr>
        <p:spPr>
          <a:xfrm>
            <a:off x="457200" y="274638"/>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endParaRPr lang="en-GB" altLang="en-US" dirty="0">
              <a:latin typeface="Comic Sans MS" panose="030F0702030302020204" pitchFamily="66" charset="0"/>
              <a:ea typeface="ＭＳ Ｐゴシック" panose="020B0600070205080204" pitchFamily="34" charset="-128"/>
            </a:endParaRPr>
          </a:p>
        </p:txBody>
      </p:sp>
      <p:pic>
        <p:nvPicPr>
          <p:cNvPr id="12" name="Picture 2" descr="figure_06_13">
            <a:extLst>
              <a:ext uri="{FF2B5EF4-FFF2-40B4-BE49-F238E27FC236}">
                <a16:creationId xmlns:a16="http://schemas.microsoft.com/office/drawing/2014/main" id="{7EBFC9E5-B615-4938-957C-15955E2AB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7" y="823345"/>
            <a:ext cx="8531225" cy="446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1193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56</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r>
              <a:rPr lang="en-US" altLang="en-US" sz="3200" dirty="0">
                <a:ea typeface="ＭＳ Ｐゴシック" panose="020B0600070205080204" pitchFamily="34" charset="-128"/>
              </a:rPr>
              <a:t>Cells involved in cross-presentation include</a:t>
            </a:r>
          </a:p>
          <a:p>
            <a:pPr marL="0" indent="0">
              <a:buFontTx/>
              <a:buNone/>
            </a:pPr>
            <a:r>
              <a:rPr lang="en-US" altLang="en-US" sz="3200" u="sng" dirty="0">
                <a:ea typeface="ＭＳ Ｐゴシック" panose="020B0600070205080204" pitchFamily="34" charset="-128"/>
              </a:rPr>
              <a:t>Dendritic </a:t>
            </a:r>
            <a:r>
              <a:rPr lang="en-US" altLang="en-US" sz="3200" dirty="0">
                <a:ea typeface="ＭＳ Ｐゴシック" panose="020B0600070205080204" pitchFamily="34" charset="-128"/>
              </a:rPr>
              <a:t> and macrophages.</a:t>
            </a:r>
          </a:p>
          <a:p>
            <a:pPr marL="0" indent="0">
              <a:buFontTx/>
              <a:buNone/>
            </a:pPr>
            <a:endParaRPr lang="en-US" altLang="en-US" sz="3200" dirty="0">
              <a:ea typeface="ＭＳ Ｐゴシック" panose="020B0600070205080204" pitchFamily="34" charset="-128"/>
            </a:endParaRPr>
          </a:p>
          <a:p>
            <a:pPr marL="0" indent="0">
              <a:buFontTx/>
              <a:buNone/>
            </a:pPr>
            <a:r>
              <a:rPr lang="en-US" altLang="en-US" sz="3200" dirty="0">
                <a:ea typeface="ＭＳ Ｐゴシック" panose="020B0600070205080204" pitchFamily="34" charset="-128"/>
              </a:rPr>
              <a:t>Read on DC licensing in the activation of CTLs</a:t>
            </a:r>
          </a:p>
          <a:p>
            <a:pPr marL="0" indent="0">
              <a:buFontTx/>
              <a:buNone/>
            </a:pPr>
            <a:endParaRPr lang="en-US" altLang="en-US" sz="3200" dirty="0">
              <a:ea typeface="ＭＳ Ｐゴシック" panose="020B0600070205080204" pitchFamily="34" charset="-128"/>
            </a:endParaRPr>
          </a:p>
          <a:p>
            <a:pPr marL="0" indent="0">
              <a:buFontTx/>
              <a:buNone/>
            </a:pPr>
            <a:r>
              <a:rPr lang="en-US" altLang="en-US" sz="3200" dirty="0">
                <a:ea typeface="ＭＳ Ｐゴシック" panose="020B0600070205080204" pitchFamily="34" charset="-128"/>
              </a:rPr>
              <a:t>Read  a review from </a:t>
            </a:r>
            <a:r>
              <a:rPr lang="en-US" altLang="en-US" sz="3200" dirty="0" err="1">
                <a:ea typeface="ＭＳ Ｐゴシック" panose="020B0600070205080204" pitchFamily="34" charset="-128"/>
              </a:rPr>
              <a:t>Kurts</a:t>
            </a:r>
            <a:r>
              <a:rPr lang="en-US" altLang="en-US" sz="3200" dirty="0">
                <a:ea typeface="ＭＳ Ｐゴシック" panose="020B0600070205080204" pitchFamily="34" charset="-128"/>
              </a:rPr>
              <a:t> et al 2010 Nature Immunology Review</a:t>
            </a:r>
          </a:p>
        </p:txBody>
      </p:sp>
      <p:sp>
        <p:nvSpPr>
          <p:cNvPr id="12" name="Title 1">
            <a:extLst>
              <a:ext uri="{FF2B5EF4-FFF2-40B4-BE49-F238E27FC236}">
                <a16:creationId xmlns:a16="http://schemas.microsoft.com/office/drawing/2014/main" id="{B7DB885C-11B8-4413-875C-5A9380EE737E}"/>
              </a:ext>
            </a:extLst>
          </p:cNvPr>
          <p:cNvSpPr>
            <a:spLocks noGrp="1" noChangeArrowheads="1"/>
          </p:cNvSpPr>
          <p:nvPr>
            <p:ph type="title"/>
          </p:nvPr>
        </p:nvSpPr>
        <p:spPr>
          <a:xfrm>
            <a:off x="457200" y="274638"/>
            <a:ext cx="8229600" cy="1143000"/>
          </a:xfrm>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60327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57</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grpSp>
        <p:nvGrpSpPr>
          <p:cNvPr id="9" name="Group 8">
            <a:extLst>
              <a:ext uri="{FF2B5EF4-FFF2-40B4-BE49-F238E27FC236}">
                <a16:creationId xmlns:a16="http://schemas.microsoft.com/office/drawing/2014/main" id="{F09D7EA6-F651-4245-B300-40E7368A734B}"/>
              </a:ext>
            </a:extLst>
          </p:cNvPr>
          <p:cNvGrpSpPr/>
          <p:nvPr/>
        </p:nvGrpSpPr>
        <p:grpSpPr>
          <a:xfrm>
            <a:off x="362743" y="585778"/>
            <a:ext cx="8418513" cy="4689475"/>
            <a:chOff x="250825" y="1125538"/>
            <a:chExt cx="8418513" cy="4689475"/>
          </a:xfrm>
        </p:grpSpPr>
        <p:pic>
          <p:nvPicPr>
            <p:cNvPr id="10" name="Picture 1">
              <a:extLst>
                <a:ext uri="{FF2B5EF4-FFF2-40B4-BE49-F238E27FC236}">
                  <a16:creationId xmlns:a16="http://schemas.microsoft.com/office/drawing/2014/main" id="{E9A5B59B-DC8A-42B3-ABAA-E99F8096F6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25538"/>
              <a:ext cx="41687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a:extLst>
                <a:ext uri="{FF2B5EF4-FFF2-40B4-BE49-F238E27FC236}">
                  <a16:creationId xmlns:a16="http://schemas.microsoft.com/office/drawing/2014/main" id="{0AC9E739-165F-49B3-BCB6-1F35261A7D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1268413"/>
              <a:ext cx="4529138"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66433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58</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pic>
        <p:nvPicPr>
          <p:cNvPr id="12" name="Picture 2">
            <a:extLst>
              <a:ext uri="{FF2B5EF4-FFF2-40B4-BE49-F238E27FC236}">
                <a16:creationId xmlns:a16="http://schemas.microsoft.com/office/drawing/2014/main" id="{17E07628-50FC-4254-85B2-43151F9AB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30131"/>
            <a:ext cx="7391400" cy="569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7846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59</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pic>
        <p:nvPicPr>
          <p:cNvPr id="9" name="Picture 2">
            <a:extLst>
              <a:ext uri="{FF2B5EF4-FFF2-40B4-BE49-F238E27FC236}">
                <a16:creationId xmlns:a16="http://schemas.microsoft.com/office/drawing/2014/main" id="{78580C92-2515-4F68-B57A-2EA5CA819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30"/>
          <a:stretch>
            <a:fillRect/>
          </a:stretch>
        </p:blipFill>
        <p:spPr bwMode="auto">
          <a:xfrm>
            <a:off x="762380" y="251199"/>
            <a:ext cx="7677150" cy="55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213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pic>
        <p:nvPicPr>
          <p:cNvPr id="10" name="Picture 3">
            <a:extLst>
              <a:ext uri="{FF2B5EF4-FFF2-40B4-BE49-F238E27FC236}">
                <a16:creationId xmlns:a16="http://schemas.microsoft.com/office/drawing/2014/main" id="{01EAAAAA-916F-492A-96BF-914046967E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4449" y="282344"/>
            <a:ext cx="7593012"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4E19AE65-FBD6-4C36-86F7-DCB2AD77DC08}"/>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1373887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60</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pic>
        <p:nvPicPr>
          <p:cNvPr id="10" name="Picture 2" descr="figure_09_19">
            <a:extLst>
              <a:ext uri="{FF2B5EF4-FFF2-40B4-BE49-F238E27FC236}">
                <a16:creationId xmlns:a16="http://schemas.microsoft.com/office/drawing/2014/main" id="{72AE7A2F-B447-48DC-83C4-2479EA7C0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218" y="876575"/>
            <a:ext cx="4119563"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a:extLst>
              <a:ext uri="{FF2B5EF4-FFF2-40B4-BE49-F238E27FC236}">
                <a16:creationId xmlns:a16="http://schemas.microsoft.com/office/drawing/2014/main" id="{F16CA95B-F50F-4C89-A651-EB75031E19C5}"/>
              </a:ext>
            </a:extLst>
          </p:cNvPr>
          <p:cNvSpPr>
            <a:spLocks noGrp="1" noChangeArrowheads="1"/>
          </p:cNvSpPr>
          <p:nvPr>
            <p:ph type="title"/>
          </p:nvPr>
        </p:nvSpPr>
        <p:spPr>
          <a:xfrm>
            <a:off x="457200" y="-242888"/>
            <a:ext cx="8229600" cy="1143001"/>
          </a:xfrm>
        </p:spPr>
        <p:txBody>
          <a:bodyPr/>
          <a:lstStyle/>
          <a:p>
            <a:r>
              <a:rPr lang="de-DE" altLang="en-US" dirty="0">
                <a:ea typeface="ＭＳ Ｐゴシック" panose="020B0600070205080204" pitchFamily="34" charset="-128"/>
              </a:rPr>
              <a:t>It takes 3 not 2!!!</a:t>
            </a:r>
            <a:endParaRPr lang="en-GB" altLang="en-US" dirty="0">
              <a:ea typeface="ＭＳ Ｐゴシック" panose="020B0600070205080204" pitchFamily="34" charset="-128"/>
            </a:endParaRPr>
          </a:p>
        </p:txBody>
      </p:sp>
    </p:spTree>
    <p:extLst>
      <p:ext uri="{BB962C8B-B14F-4D97-AF65-F5344CB8AC3E}">
        <p14:creationId xmlns:p14="http://schemas.microsoft.com/office/powerpoint/2010/main" val="277562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61</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pic>
        <p:nvPicPr>
          <p:cNvPr id="9" name="Picture 2" descr="figure_09_22">
            <a:extLst>
              <a:ext uri="{FF2B5EF4-FFF2-40B4-BE49-F238E27FC236}">
                <a16:creationId xmlns:a16="http://schemas.microsoft.com/office/drawing/2014/main" id="{2C949B71-04E6-4928-9209-41446FCBA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637" y="1145276"/>
            <a:ext cx="4348163"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a:extLst>
              <a:ext uri="{FF2B5EF4-FFF2-40B4-BE49-F238E27FC236}">
                <a16:creationId xmlns:a16="http://schemas.microsoft.com/office/drawing/2014/main" id="{B239A735-A6DC-4B63-9C11-18BD47FFB9B3}"/>
              </a:ext>
            </a:extLst>
          </p:cNvPr>
          <p:cNvSpPr txBox="1">
            <a:spLocks noChangeArrowheads="1"/>
          </p:cNvSpPr>
          <p:nvPr/>
        </p:nvSpPr>
        <p:spPr>
          <a:xfrm>
            <a:off x="726948" y="104733"/>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de-DE" altLang="en-US" dirty="0">
                <a:ea typeface="ＭＳ Ｐゴシック" panose="020B0600070205080204" pitchFamily="34" charset="-128"/>
              </a:rPr>
              <a:t>Applying The Brakes</a:t>
            </a:r>
            <a:endParaRPr lang="en-GB" altLang="en-US" dirty="0">
              <a:ea typeface="ＭＳ Ｐゴシック" panose="020B0600070205080204" pitchFamily="34" charset="-128"/>
            </a:endParaRPr>
          </a:p>
        </p:txBody>
      </p:sp>
    </p:spTree>
    <p:extLst>
      <p:ext uri="{BB962C8B-B14F-4D97-AF65-F5344CB8AC3E}">
        <p14:creationId xmlns:p14="http://schemas.microsoft.com/office/powerpoint/2010/main" val="2127664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62</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pic>
        <p:nvPicPr>
          <p:cNvPr id="10" name="Picture 2" descr="figure_09_23">
            <a:extLst>
              <a:ext uri="{FF2B5EF4-FFF2-40B4-BE49-F238E27FC236}">
                <a16:creationId xmlns:a16="http://schemas.microsoft.com/office/drawing/2014/main" id="{BF6A41FD-B231-493F-995C-15A9B5C59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81075"/>
            <a:ext cx="85312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
            <a:extLst>
              <a:ext uri="{FF2B5EF4-FFF2-40B4-BE49-F238E27FC236}">
                <a16:creationId xmlns:a16="http://schemas.microsoft.com/office/drawing/2014/main" id="{FA284806-75F0-4140-AA24-B44CCF57EE2C}"/>
              </a:ext>
            </a:extLst>
          </p:cNvPr>
          <p:cNvSpPr>
            <a:spLocks noGrp="1" noChangeArrowheads="1"/>
          </p:cNvSpPr>
          <p:nvPr>
            <p:ph type="title"/>
          </p:nvPr>
        </p:nvSpPr>
        <p:spPr>
          <a:xfrm>
            <a:off x="950913" y="44450"/>
            <a:ext cx="8229600" cy="1143000"/>
          </a:xfrm>
        </p:spPr>
        <p:txBody>
          <a:bodyPr/>
          <a:lstStyle/>
          <a:p>
            <a:r>
              <a:rPr lang="de-DE" altLang="en-US">
                <a:ea typeface="ＭＳ Ｐゴシック" panose="020B0600070205080204" pitchFamily="34" charset="-128"/>
              </a:rPr>
              <a:t>We never walk alone: LFC</a:t>
            </a:r>
            <a:endParaRPr lang="en-GB" altLang="en-US">
              <a:ea typeface="ＭＳ Ｐゴシック" panose="020B0600070205080204" pitchFamily="34" charset="-128"/>
            </a:endParaRPr>
          </a:p>
        </p:txBody>
      </p:sp>
    </p:spTree>
    <p:extLst>
      <p:ext uri="{BB962C8B-B14F-4D97-AF65-F5344CB8AC3E}">
        <p14:creationId xmlns:p14="http://schemas.microsoft.com/office/powerpoint/2010/main" val="1945323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63</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sp>
        <p:nvSpPr>
          <p:cNvPr id="13" name="Title 1">
            <a:extLst>
              <a:ext uri="{FF2B5EF4-FFF2-40B4-BE49-F238E27FC236}">
                <a16:creationId xmlns:a16="http://schemas.microsoft.com/office/drawing/2014/main" id="{51D053C9-D52F-4684-855B-4EF7918ABF91}"/>
              </a:ext>
            </a:extLst>
          </p:cNvPr>
          <p:cNvSpPr>
            <a:spLocks noGrp="1"/>
          </p:cNvSpPr>
          <p:nvPr>
            <p:ph type="title"/>
          </p:nvPr>
        </p:nvSpPr>
        <p:spPr>
          <a:xfrm>
            <a:off x="950913" y="44450"/>
            <a:ext cx="8229600" cy="776166"/>
          </a:xfrm>
        </p:spPr>
        <p:txBody>
          <a:bodyPr>
            <a:normAutofit/>
          </a:bodyPr>
          <a:lstStyle/>
          <a:p>
            <a:pPr>
              <a:defRPr/>
            </a:pPr>
            <a:r>
              <a:rPr lang="de-DE" dirty="0"/>
              <a:t>Role of coceptors in TCR signalling </a:t>
            </a:r>
            <a:endParaRPr lang="en-GB" dirty="0"/>
          </a:p>
        </p:txBody>
      </p:sp>
      <p:pic>
        <p:nvPicPr>
          <p:cNvPr id="14" name="Picture 3">
            <a:extLst>
              <a:ext uri="{FF2B5EF4-FFF2-40B4-BE49-F238E27FC236}">
                <a16:creationId xmlns:a16="http://schemas.microsoft.com/office/drawing/2014/main" id="{2CE6F7C4-F5A5-44B7-BBD3-8524780DD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607" y="731837"/>
            <a:ext cx="4648200" cy="463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a:extLst>
              <a:ext uri="{FF2B5EF4-FFF2-40B4-BE49-F238E27FC236}">
                <a16:creationId xmlns:a16="http://schemas.microsoft.com/office/drawing/2014/main" id="{BDD842D7-4B65-44C3-9B9B-EE04C1D5E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5293" y="731837"/>
            <a:ext cx="42291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581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64</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sp>
        <p:nvSpPr>
          <p:cNvPr id="13" name="Title 1">
            <a:extLst>
              <a:ext uri="{FF2B5EF4-FFF2-40B4-BE49-F238E27FC236}">
                <a16:creationId xmlns:a16="http://schemas.microsoft.com/office/drawing/2014/main" id="{51D053C9-D52F-4684-855B-4EF7918ABF91}"/>
              </a:ext>
            </a:extLst>
          </p:cNvPr>
          <p:cNvSpPr>
            <a:spLocks noGrp="1"/>
          </p:cNvSpPr>
          <p:nvPr>
            <p:ph type="title"/>
          </p:nvPr>
        </p:nvSpPr>
        <p:spPr>
          <a:xfrm>
            <a:off x="950913" y="44450"/>
            <a:ext cx="8229600" cy="776166"/>
          </a:xfrm>
        </p:spPr>
        <p:txBody>
          <a:bodyPr>
            <a:normAutofit/>
          </a:bodyPr>
          <a:lstStyle/>
          <a:p>
            <a:pPr>
              <a:defRPr/>
            </a:pPr>
            <a:r>
              <a:rPr lang="de-DE" altLang="en-US" dirty="0">
                <a:ea typeface="ＭＳ Ｐゴシック" panose="020B0600070205080204" pitchFamily="34" charset="-128"/>
              </a:rPr>
              <a:t>Intracellular signalling Pathway</a:t>
            </a:r>
            <a:endParaRPr lang="en-GB" dirty="0"/>
          </a:p>
        </p:txBody>
      </p:sp>
      <p:pic>
        <p:nvPicPr>
          <p:cNvPr id="10" name="Picture 2">
            <a:extLst>
              <a:ext uri="{FF2B5EF4-FFF2-40B4-BE49-F238E27FC236}">
                <a16:creationId xmlns:a16="http://schemas.microsoft.com/office/drawing/2014/main" id="{91F17C5A-6124-4982-87F4-A82342837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620713"/>
            <a:ext cx="4414837" cy="5416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a:extLst>
              <a:ext uri="{FF2B5EF4-FFF2-40B4-BE49-F238E27FC236}">
                <a16:creationId xmlns:a16="http://schemas.microsoft.com/office/drawing/2014/main" id="{69CA2292-795F-4898-8299-5565B2742C5E}"/>
              </a:ext>
            </a:extLst>
          </p:cNvPr>
          <p:cNvSpPr/>
          <p:nvPr/>
        </p:nvSpPr>
        <p:spPr>
          <a:xfrm>
            <a:off x="2195513" y="4724400"/>
            <a:ext cx="3671887" cy="1299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6056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65</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sp>
        <p:nvSpPr>
          <p:cNvPr id="13" name="Title 1">
            <a:extLst>
              <a:ext uri="{FF2B5EF4-FFF2-40B4-BE49-F238E27FC236}">
                <a16:creationId xmlns:a16="http://schemas.microsoft.com/office/drawing/2014/main" id="{51D053C9-D52F-4684-855B-4EF7918ABF91}"/>
              </a:ext>
            </a:extLst>
          </p:cNvPr>
          <p:cNvSpPr>
            <a:spLocks noGrp="1"/>
          </p:cNvSpPr>
          <p:nvPr>
            <p:ph type="title"/>
          </p:nvPr>
        </p:nvSpPr>
        <p:spPr>
          <a:xfrm>
            <a:off x="950913" y="44450"/>
            <a:ext cx="8229600" cy="776166"/>
          </a:xfrm>
        </p:spPr>
        <p:txBody>
          <a:bodyPr>
            <a:normAutofit/>
          </a:bodyPr>
          <a:lstStyle/>
          <a:p>
            <a:pPr>
              <a:defRPr/>
            </a:pPr>
            <a:r>
              <a:rPr lang="de-DE" dirty="0"/>
              <a:t>Functional Activities of CD4+ T cells</a:t>
            </a:r>
            <a:endParaRPr lang="en-GB" dirty="0"/>
          </a:p>
        </p:txBody>
      </p:sp>
      <p:pic>
        <p:nvPicPr>
          <p:cNvPr id="10" name="Picture 2" descr="figure_09_28">
            <a:extLst>
              <a:ext uri="{FF2B5EF4-FFF2-40B4-BE49-F238E27FC236}">
                <a16:creationId xmlns:a16="http://schemas.microsoft.com/office/drawing/2014/main" id="{CE55106E-0940-4A9D-9541-8111587B3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13" y="788158"/>
            <a:ext cx="8531225"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1876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66</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sp>
        <p:nvSpPr>
          <p:cNvPr id="9" name="Title 1">
            <a:extLst>
              <a:ext uri="{FF2B5EF4-FFF2-40B4-BE49-F238E27FC236}">
                <a16:creationId xmlns:a16="http://schemas.microsoft.com/office/drawing/2014/main" id="{0BC2D83F-79BB-4009-9FED-DF8F63CCBC9E}"/>
              </a:ext>
            </a:extLst>
          </p:cNvPr>
          <p:cNvSpPr txBox="1">
            <a:spLocks noChangeArrowheads="1"/>
          </p:cNvSpPr>
          <p:nvPr/>
        </p:nvSpPr>
        <p:spPr>
          <a:xfrm>
            <a:off x="457200" y="274638"/>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de-DE" altLang="en-US">
                <a:ea typeface="ＭＳ Ｐゴシック" panose="020B0600070205080204" pitchFamily="34" charset="-128"/>
              </a:rPr>
              <a:t>Effector T cell Differentiation</a:t>
            </a:r>
            <a:endParaRPr lang="en-GB" altLang="en-US">
              <a:ea typeface="ＭＳ Ｐゴシック" panose="020B0600070205080204" pitchFamily="34" charset="-128"/>
            </a:endParaRPr>
          </a:p>
        </p:txBody>
      </p:sp>
      <p:pic>
        <p:nvPicPr>
          <p:cNvPr id="12" name="Picture 2">
            <a:extLst>
              <a:ext uri="{FF2B5EF4-FFF2-40B4-BE49-F238E27FC236}">
                <a16:creationId xmlns:a16="http://schemas.microsoft.com/office/drawing/2014/main" id="{59610D97-668E-4B76-91CD-E18823435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57375"/>
            <a:ext cx="8507413" cy="365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3">
            <a:extLst>
              <a:ext uri="{FF2B5EF4-FFF2-40B4-BE49-F238E27FC236}">
                <a16:creationId xmlns:a16="http://schemas.microsoft.com/office/drawing/2014/main" id="{1FF643B2-BF09-4816-980B-AFE0A6DD3FA3}"/>
              </a:ext>
            </a:extLst>
          </p:cNvPr>
          <p:cNvSpPr/>
          <p:nvPr/>
        </p:nvSpPr>
        <p:spPr>
          <a:xfrm>
            <a:off x="3059113" y="1700213"/>
            <a:ext cx="6084887" cy="4321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48524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67</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sp>
        <p:nvSpPr>
          <p:cNvPr id="13" name="Title 1">
            <a:extLst>
              <a:ext uri="{FF2B5EF4-FFF2-40B4-BE49-F238E27FC236}">
                <a16:creationId xmlns:a16="http://schemas.microsoft.com/office/drawing/2014/main" id="{51D053C9-D52F-4684-855B-4EF7918ABF91}"/>
              </a:ext>
            </a:extLst>
          </p:cNvPr>
          <p:cNvSpPr>
            <a:spLocks noGrp="1"/>
          </p:cNvSpPr>
          <p:nvPr>
            <p:ph type="title"/>
          </p:nvPr>
        </p:nvSpPr>
        <p:spPr>
          <a:xfrm>
            <a:off x="950913" y="44450"/>
            <a:ext cx="8229600" cy="776166"/>
          </a:xfrm>
        </p:spPr>
        <p:txBody>
          <a:bodyPr>
            <a:normAutofit/>
          </a:bodyPr>
          <a:lstStyle/>
          <a:p>
            <a:pPr>
              <a:defRPr/>
            </a:pPr>
            <a:r>
              <a:rPr lang="de-DE" altLang="en-US" dirty="0">
                <a:ea typeface="ＭＳ Ｐゴシック" panose="020B0600070205080204" pitchFamily="34" charset="-128"/>
              </a:rPr>
              <a:t>Transcriptional Factors</a:t>
            </a:r>
            <a:endParaRPr lang="en-GB" dirty="0"/>
          </a:p>
        </p:txBody>
      </p:sp>
      <p:pic>
        <p:nvPicPr>
          <p:cNvPr id="9" name="Picture 2" descr="figure_09_29">
            <a:extLst>
              <a:ext uri="{FF2B5EF4-FFF2-40B4-BE49-F238E27FC236}">
                <a16:creationId xmlns:a16="http://schemas.microsoft.com/office/drawing/2014/main" id="{4EDED0C8-1213-43D5-A0EE-7B7CD9083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7" y="1098170"/>
            <a:ext cx="8531225" cy="419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8837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971600" y="6037384"/>
            <a:ext cx="573821" cy="286963"/>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68</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2" name="Rectangle 1">
            <a:extLst>
              <a:ext uri="{FF2B5EF4-FFF2-40B4-BE49-F238E27FC236}">
                <a16:creationId xmlns:a16="http://schemas.microsoft.com/office/drawing/2014/main" id="{5CF7ED80-FD1B-4FAF-9A44-0DC7036A1889}"/>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
        <p:nvSpPr>
          <p:cNvPr id="11" name="Content Placeholder 2">
            <a:extLst>
              <a:ext uri="{FF2B5EF4-FFF2-40B4-BE49-F238E27FC236}">
                <a16:creationId xmlns:a16="http://schemas.microsoft.com/office/drawing/2014/main" id="{110B0EC7-81A8-4B56-A2A7-B9A9216C45CD}"/>
              </a:ext>
            </a:extLst>
          </p:cNvPr>
          <p:cNvSpPr txBox="1">
            <a:spLocks noChangeArrowheads="1"/>
          </p:cNvSpPr>
          <p:nvPr/>
        </p:nvSpPr>
        <p:spPr>
          <a:xfrm>
            <a:off x="457200" y="1600200"/>
            <a:ext cx="82296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US" altLang="en-US" sz="3200" dirty="0">
              <a:ea typeface="ＭＳ Ｐゴシック" panose="020B0600070205080204" pitchFamily="34" charset="-128"/>
            </a:endParaRPr>
          </a:p>
        </p:txBody>
      </p:sp>
      <p:pic>
        <p:nvPicPr>
          <p:cNvPr id="10" name="Picture 2">
            <a:extLst>
              <a:ext uri="{FF2B5EF4-FFF2-40B4-BE49-F238E27FC236}">
                <a16:creationId xmlns:a16="http://schemas.microsoft.com/office/drawing/2014/main" id="{80DFD070-628F-4A40-A010-B1A267445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7905"/>
            <a:ext cx="8372475" cy="6003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961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7</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pic>
        <p:nvPicPr>
          <p:cNvPr id="9" name="Picture 3">
            <a:extLst>
              <a:ext uri="{FF2B5EF4-FFF2-40B4-BE49-F238E27FC236}">
                <a16:creationId xmlns:a16="http://schemas.microsoft.com/office/drawing/2014/main" id="{45117BBA-02E8-4430-B38C-540DE19246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5570" y="116632"/>
            <a:ext cx="8112125" cy="590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B5CE715A-FDE8-41A9-94FF-BE1A3BA7A4C6}"/>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205243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8</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pic>
        <p:nvPicPr>
          <p:cNvPr id="10" name="Picture 3">
            <a:extLst>
              <a:ext uri="{FF2B5EF4-FFF2-40B4-BE49-F238E27FC236}">
                <a16:creationId xmlns:a16="http://schemas.microsoft.com/office/drawing/2014/main" id="{F68D7F7A-2C4D-4EAD-97DC-238739918C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72818"/>
            <a:ext cx="7572375"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EAB92F6D-64AB-4D6A-AB2A-D4D19ECBD4DA}"/>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2255975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5362" y="1595325"/>
            <a:ext cx="8711186" cy="3522967"/>
          </a:xfrm>
          <a:prstGeom prst="rect">
            <a:avLst/>
          </a:prstGeom>
        </p:spPr>
        <p:txBody>
          <a:bodyPr/>
          <a:lstStyle/>
          <a:p>
            <a:pPr marL="257175" indent="-257175" algn="just"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Times New Roman" panose="02020603050405020304" pitchFamily="18" charset="0"/>
              <a:ea typeface="+mn-ea"/>
              <a:cs typeface="Times New Roman" panose="02020603050405020304" pitchFamily="18" charset="0"/>
            </a:endParaRPr>
          </a:p>
          <a:p>
            <a:pPr algn="just" defTabSz="685800" eaLnBrk="1" fontAlgn="auto" hangingPunct="1">
              <a:spcBef>
                <a:spcPts val="0"/>
              </a:spcBef>
              <a:spcAft>
                <a:spcPts val="0"/>
              </a:spcAft>
            </a:pPr>
            <a:endParaRPr lang="en-US" dirty="0">
              <a:solidFill>
                <a:prstClr val="black"/>
              </a:solidFill>
              <a:latin typeface="Times New Roman" panose="02020603050405020304" pitchFamily="18" charset="0"/>
              <a:ea typeface="+mn-ea"/>
              <a:cs typeface="Times New Roman" panose="02020603050405020304" pitchFamily="18" charset="0"/>
            </a:endParaRPr>
          </a:p>
        </p:txBody>
      </p:sp>
      <p:sp>
        <p:nvSpPr>
          <p:cNvPr id="7" name="Slide Number Placeholder 3"/>
          <p:cNvSpPr>
            <a:spLocks noGrp="1"/>
          </p:cNvSpPr>
          <p:nvPr>
            <p:ph type="sldNum" sz="quarter" idx="12"/>
          </p:nvPr>
        </p:nvSpPr>
        <p:spPr>
          <a:xfrm>
            <a:off x="1150619" y="5354338"/>
            <a:ext cx="306851" cy="273844"/>
          </a:xfrm>
        </p:spPr>
        <p:txBody>
          <a:bodyPr/>
          <a:lstStyle/>
          <a:p>
            <a:pPr defTabSz="685800" eaLnBrk="1" fontAlgn="auto" hangingPunct="1">
              <a:spcBef>
                <a:spcPts val="0"/>
              </a:spcBef>
              <a:spcAft>
                <a:spcPts val="0"/>
              </a:spcAft>
            </a:pPr>
            <a:fld id="{7E50C373-F1D0-494F-8D6D-366C958B3429}" type="slidenum">
              <a:rPr lang="en-GB" sz="1500">
                <a:solidFill>
                  <a:prstClr val="white"/>
                </a:solidFill>
                <a:latin typeface="Calibri" panose="020F0502020204030204"/>
                <a:ea typeface="+mn-ea"/>
              </a:rPr>
              <a:pPr defTabSz="685800" eaLnBrk="1" fontAlgn="auto" hangingPunct="1">
                <a:spcBef>
                  <a:spcPts val="0"/>
                </a:spcBef>
                <a:spcAft>
                  <a:spcPts val="0"/>
                </a:spcAft>
              </a:pPr>
              <a:t>9</a:t>
            </a:fld>
            <a:endParaRPr lang="en-GB" sz="1500" dirty="0">
              <a:solidFill>
                <a:prstClr val="white"/>
              </a:solidFill>
              <a:latin typeface="Calibri" panose="020F0502020204030204"/>
              <a:ea typeface="+mn-ea"/>
            </a:endParaRPr>
          </a:p>
        </p:txBody>
      </p:sp>
      <p:sp>
        <p:nvSpPr>
          <p:cNvPr id="8" name="TextBox 7"/>
          <p:cNvSpPr txBox="1"/>
          <p:nvPr/>
        </p:nvSpPr>
        <p:spPr>
          <a:xfrm>
            <a:off x="2051720" y="6024266"/>
            <a:ext cx="3597395" cy="300082"/>
          </a:xfrm>
          <a:prstGeom prst="rect">
            <a:avLst/>
          </a:prstGeom>
          <a:noFill/>
        </p:spPr>
        <p:txBody>
          <a:bodyPr wrap="none" rtlCol="0">
            <a:spAutoFit/>
          </a:bodyPr>
          <a:lstStyle/>
          <a:p>
            <a:pPr defTabSz="685800" eaLnBrk="1" fontAlgn="auto" hangingPunct="1">
              <a:spcBef>
                <a:spcPts val="0"/>
              </a:spcBef>
              <a:spcAft>
                <a:spcPts val="0"/>
              </a:spcAft>
            </a:pPr>
            <a:r>
              <a:rPr lang="en-US" sz="1350" b="1" dirty="0">
                <a:solidFill>
                  <a:srgbClr val="FFC000"/>
                </a:solidFill>
                <a:latin typeface="Calibri" panose="020F0502020204030204"/>
                <a:ea typeface="+mn-ea"/>
              </a:rPr>
              <a:t>Department of Biochemistry and Biotechnology</a:t>
            </a:r>
          </a:p>
        </p:txBody>
      </p:sp>
      <p:sp>
        <p:nvSpPr>
          <p:cNvPr id="10" name="Rectangle 9"/>
          <p:cNvSpPr/>
          <p:nvPr/>
        </p:nvSpPr>
        <p:spPr>
          <a:xfrm>
            <a:off x="322636" y="1657583"/>
            <a:ext cx="8711186" cy="3108543"/>
          </a:xfrm>
          <a:prstGeom prst="rect">
            <a:avLst/>
          </a:prstGeom>
        </p:spPr>
        <p:txBody>
          <a:bodyPr wrap="square">
            <a:spAutoFit/>
          </a:bodyPr>
          <a:lstStyle/>
          <a:p>
            <a:pPr algn="just"/>
            <a:r>
              <a:rPr lang="en-GB" altLang="en-US" sz="2800" dirty="0">
                <a:ea typeface="ＭＳ Ｐゴシック" panose="020B0600070205080204" pitchFamily="34" charset="-128"/>
              </a:rPr>
              <a:t>An antigen is any agent capable of binding specifically to components of the immune system, such as the B cell receptor (BCR) on B lymphocytes and soluble antibodies.</a:t>
            </a:r>
          </a:p>
          <a:p>
            <a:pPr algn="just"/>
            <a:endParaRPr lang="en-GB" altLang="en-US" sz="2800" dirty="0">
              <a:ea typeface="ＭＳ Ｐゴシック" panose="020B0600070205080204" pitchFamily="34" charset="-128"/>
            </a:endParaRPr>
          </a:p>
          <a:p>
            <a:pPr algn="just"/>
            <a:r>
              <a:rPr lang="en-GB" altLang="en-US" sz="2800" dirty="0">
                <a:ea typeface="ＭＳ Ｐゴシック" panose="020B0600070205080204" pitchFamily="34" charset="-128"/>
              </a:rPr>
              <a:t>An immunogen is any agent capable of  inducing an immune response and is therefore </a:t>
            </a:r>
            <a:r>
              <a:rPr lang="en-GB" altLang="en-US" sz="2800" b="1" i="1" dirty="0">
                <a:ea typeface="ＭＳ Ｐゴシック" panose="020B0600070205080204" pitchFamily="34" charset="-128"/>
              </a:rPr>
              <a:t>immunogenic.</a:t>
            </a:r>
            <a:endParaRPr lang="en-GB" altLang="en-US" sz="2800" dirty="0">
              <a:ea typeface="ＭＳ Ｐゴシック" panose="020B0600070205080204" pitchFamily="34" charset="-128"/>
            </a:endParaRPr>
          </a:p>
        </p:txBody>
      </p:sp>
      <p:sp>
        <p:nvSpPr>
          <p:cNvPr id="9" name="Title 1">
            <a:extLst>
              <a:ext uri="{FF2B5EF4-FFF2-40B4-BE49-F238E27FC236}">
                <a16:creationId xmlns:a16="http://schemas.microsoft.com/office/drawing/2014/main" id="{DF06AF31-B5F1-44B1-80FE-78D2E3AF99F3}"/>
              </a:ext>
            </a:extLst>
          </p:cNvPr>
          <p:cNvSpPr txBox="1">
            <a:spLocks noChangeArrowheads="1"/>
          </p:cNvSpPr>
          <p:nvPr/>
        </p:nvSpPr>
        <p:spPr>
          <a:xfrm>
            <a:off x="457200" y="155576"/>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GB" altLang="en-US" b="1" dirty="0">
                <a:ea typeface="ＭＳ Ｐゴシック" panose="020B0600070205080204" pitchFamily="34" charset="-128"/>
              </a:rPr>
              <a:t>Antigen &amp; Immunogen</a:t>
            </a:r>
          </a:p>
        </p:txBody>
      </p:sp>
      <p:sp>
        <p:nvSpPr>
          <p:cNvPr id="11" name="Rectangle 10">
            <a:extLst>
              <a:ext uri="{FF2B5EF4-FFF2-40B4-BE49-F238E27FC236}">
                <a16:creationId xmlns:a16="http://schemas.microsoft.com/office/drawing/2014/main" id="{215DA2A2-DF09-496E-8E0E-55F1D7701518}"/>
              </a:ext>
            </a:extLst>
          </p:cNvPr>
          <p:cNvSpPr/>
          <p:nvPr/>
        </p:nvSpPr>
        <p:spPr>
          <a:xfrm>
            <a:off x="1545421" y="6416293"/>
            <a:ext cx="5854148" cy="553998"/>
          </a:xfrm>
          <a:prstGeom prst="rect">
            <a:avLst/>
          </a:prstGeom>
        </p:spPr>
        <p:txBody>
          <a:bodyPr wrap="square">
            <a:spAutoFit/>
          </a:bodyPr>
          <a:lstStyle/>
          <a:p>
            <a:pPr algn="ctr" defTabSz="685800" eaLnBrk="1" fontAlgn="auto" hangingPunct="1">
              <a:spcBef>
                <a:spcPts val="0"/>
              </a:spcBef>
              <a:spcAft>
                <a:spcPts val="0"/>
              </a:spcAft>
            </a:pPr>
            <a:r>
              <a:rPr lang="en-US" altLang="en-US" sz="1600" b="1" dirty="0">
                <a:solidFill>
                  <a:schemeClr val="tx1"/>
                </a:solidFill>
                <a:ea typeface="ＭＳ Ｐゴシック" panose="020B0600070205080204" pitchFamily="34" charset="-128"/>
              </a:rPr>
              <a:t>Innate Immunity-Antigen Processing and Presentation</a:t>
            </a:r>
            <a:br>
              <a:rPr lang="en-US" altLang="en-US" sz="1600" b="1" dirty="0">
                <a:solidFill>
                  <a:schemeClr val="tx1"/>
                </a:solidFill>
                <a:ea typeface="ＭＳ Ｐゴシック" panose="020B0600070205080204" pitchFamily="34" charset="-128"/>
              </a:rPr>
            </a:br>
            <a:endParaRPr lang="en-US" sz="1400" b="1" i="1" dirty="0">
              <a:solidFill>
                <a:prstClr val="black"/>
              </a:solidFill>
              <a:latin typeface="Arial Black" panose="020B0A04020102020204" pitchFamily="34" charset="0"/>
              <a:ea typeface="+mn-ea"/>
            </a:endParaRPr>
          </a:p>
        </p:txBody>
      </p:sp>
    </p:spTree>
    <p:extLst>
      <p:ext uri="{BB962C8B-B14F-4D97-AF65-F5344CB8AC3E}">
        <p14:creationId xmlns:p14="http://schemas.microsoft.com/office/powerpoint/2010/main" val="675793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1247</TotalTime>
  <Words>2424</Words>
  <Application>Microsoft Office PowerPoint</Application>
  <PresentationFormat>On-screen Show (4:3)</PresentationFormat>
  <Paragraphs>501</Paragraphs>
  <Slides>68</Slides>
  <Notes>68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68</vt:i4>
      </vt:variant>
    </vt:vector>
  </HeadingPairs>
  <TitlesOfParts>
    <vt:vector size="80" baseType="lpstr">
      <vt:lpstr>Arial</vt:lpstr>
      <vt:lpstr>Arial Black</vt:lpstr>
      <vt:lpstr>Calibri</vt:lpstr>
      <vt:lpstr>Calibri Light</vt:lpstr>
      <vt:lpstr>Comic Sans MS</vt:lpstr>
      <vt:lpstr>Georgia</vt:lpstr>
      <vt:lpstr>Helvetica</vt:lpstr>
      <vt:lpstr>Monotype Sorts</vt:lpstr>
      <vt:lpstr>Times New Roman</vt:lpstr>
      <vt:lpstr>Wingdings</vt:lpstr>
      <vt:lpstr>Office Theme</vt:lpstr>
      <vt:lpstr>1_Office Theme</vt:lpstr>
      <vt:lpstr>Innate Immunity </vt:lpstr>
      <vt:lpstr>Pattern Recognition</vt:lpstr>
      <vt:lpstr>Pattern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Cross-presentation</vt:lpstr>
      <vt:lpstr>Cross-presentation</vt:lpstr>
      <vt:lpstr>PowerPoint Presentation</vt:lpstr>
      <vt:lpstr>PowerPoint Presentation</vt:lpstr>
      <vt:lpstr>PowerPoint Presentation</vt:lpstr>
      <vt:lpstr>PowerPoint Presentation</vt:lpstr>
      <vt:lpstr>PowerPoint Presentation</vt:lpstr>
      <vt:lpstr>PowerPoint Presentation</vt:lpstr>
      <vt:lpstr>It takes 3 not 2!!!</vt:lpstr>
      <vt:lpstr>PowerPoint Presentation</vt:lpstr>
      <vt:lpstr>We never walk alone: LFC</vt:lpstr>
      <vt:lpstr>Role of coceptors in TCR signalling </vt:lpstr>
      <vt:lpstr>Intracellular signalling Pathway</vt:lpstr>
      <vt:lpstr>Functional Activities of CD4+ T cells</vt:lpstr>
      <vt:lpstr>PowerPoint Presentation</vt:lpstr>
      <vt:lpstr>Transcriptional Factors</vt:lpstr>
      <vt:lpstr>PowerPoint Presentation</vt:lpstr>
    </vt:vector>
  </TitlesOfParts>
  <Company>Dublin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Antigen processing and presentation</dc:title>
  <dc:creator>ICT Services</dc:creator>
  <cp:lastModifiedBy>Kelvin Koranteng</cp:lastModifiedBy>
  <cp:revision>115</cp:revision>
  <dcterms:created xsi:type="dcterms:W3CDTF">2008-11-17T16:57:09Z</dcterms:created>
  <dcterms:modified xsi:type="dcterms:W3CDTF">2021-01-11T09:10:39Z</dcterms:modified>
</cp:coreProperties>
</file>